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08" r:id="rId3"/>
    <p:sldId id="257" r:id="rId4"/>
    <p:sldId id="270" r:id="rId5"/>
    <p:sldId id="272" r:id="rId6"/>
    <p:sldId id="279" r:id="rId7"/>
    <p:sldId id="306" r:id="rId8"/>
    <p:sldId id="267" r:id="rId9"/>
    <p:sldId id="271" r:id="rId10"/>
    <p:sldId id="289" r:id="rId11"/>
    <p:sldId id="273" r:id="rId12"/>
    <p:sldId id="277" r:id="rId13"/>
    <p:sldId id="278" r:id="rId14"/>
    <p:sldId id="281" r:id="rId15"/>
    <p:sldId id="282" r:id="rId16"/>
    <p:sldId id="287" r:id="rId17"/>
    <p:sldId id="288" r:id="rId18"/>
    <p:sldId id="313" r:id="rId19"/>
    <p:sldId id="293" r:id="rId20"/>
    <p:sldId id="311" r:id="rId21"/>
    <p:sldId id="302" r:id="rId22"/>
    <p:sldId id="284" r:id="rId23"/>
    <p:sldId id="310" r:id="rId24"/>
    <p:sldId id="312" r:id="rId25"/>
    <p:sldId id="290" r:id="rId26"/>
    <p:sldId id="304" r:id="rId27"/>
    <p:sldId id="294" r:id="rId28"/>
    <p:sldId id="283" r:id="rId29"/>
    <p:sldId id="295" r:id="rId30"/>
    <p:sldId id="296" r:id="rId31"/>
    <p:sldId id="297" r:id="rId32"/>
    <p:sldId id="298" r:id="rId33"/>
    <p:sldId id="265" r:id="rId34"/>
  </p:sldIdLst>
  <p:sldSz cx="18288000" cy="10287000"/>
  <p:notesSz cx="6858000" cy="9144000"/>
  <p:embeddedFontLst>
    <p:embeddedFont>
      <p:font typeface="思源宋体-粗体" panose="02010600030101010101" charset="-122"/>
      <p:regular r:id="rId35"/>
    </p:embeddedFont>
    <p:embeddedFont>
      <p:font typeface="字由点字典黑 65J" panose="02010600030101010101" charset="-122"/>
      <p:regular r:id="rId36"/>
    </p:embeddedFont>
    <p:embeddedFont>
      <p:font typeface="Abhaya Libre Regular" panose="02010600030101010101" charset="0"/>
      <p:regular r:id="rId37"/>
    </p:embeddedFont>
    <p:embeddedFont>
      <p:font typeface="Calibri" panose="020F0502020204030204" pitchFamily="34" charset="0"/>
      <p:regular r:id="rId38"/>
      <p:bold r:id="rId39"/>
      <p:italic r:id="rId40"/>
      <p:boldItalic r:id="rId41"/>
    </p:embeddedFont>
    <p:embeddedFont>
      <p:font typeface="仿宋" panose="02010609060101010101" pitchFamily="49" charset="-122"/>
      <p:regular r:id="rId42"/>
    </p:embeddedFont>
    <p:embeddedFont>
      <p:font typeface="黑体" panose="02010609060101010101" pitchFamily="49" charset="-122"/>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EC"/>
    <a:srgbClr val="F2E9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7" autoAdjust="0"/>
    <p:restoredTop sz="94622" autoAdjust="0"/>
  </p:normalViewPr>
  <p:slideViewPr>
    <p:cSldViewPr>
      <p:cViewPr varScale="1">
        <p:scale>
          <a:sx n="63" d="100"/>
          <a:sy n="63" d="100"/>
        </p:scale>
        <p:origin x="96"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3.png"/><Relationship Id="rId12"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30.png"/><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hyperlink" Target="https://zlib.net/feldspar.html" TargetMode="External"/><Relationship Id="rId7" Type="http://schemas.openxmlformats.org/officeDocument/2006/relationships/image" Target="../media/image38.png"/><Relationship Id="rId2" Type="http://schemas.openxmlformats.org/officeDocument/2006/relationships/hyperlink" Target="https://zlib.net/" TargetMode="Externa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docs.oracle.com/javase/8/docs/api/java/util/zip/package-summary.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git-scm.com/docs/index-format"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52068" y="3986842"/>
            <a:ext cx="12643385" cy="2667397"/>
          </a:xfrm>
          <a:prstGeom prst="rect">
            <a:avLst/>
          </a:prstGeom>
        </p:spPr>
        <p:txBody>
          <a:bodyPr wrap="square" lIns="0" tIns="0" rIns="0" bIns="0" rtlCol="0" anchor="t">
            <a:spAutoFit/>
          </a:bodyPr>
          <a:lstStyle/>
          <a:p>
            <a:pPr algn="ctr">
              <a:lnSpc>
                <a:spcPts val="10391"/>
              </a:lnSpc>
            </a:pPr>
            <a:r>
              <a:rPr lang="en-US" sz="9446" dirty="0">
                <a:solidFill>
                  <a:srgbClr val="737373"/>
                </a:solidFill>
                <a:latin typeface="思源宋体-粗体"/>
              </a:rPr>
              <a:t>G</a:t>
            </a:r>
            <a:r>
              <a:rPr lang="en-US" altLang="zh-CN" sz="9446" dirty="0">
                <a:solidFill>
                  <a:srgbClr val="737373"/>
                </a:solidFill>
                <a:latin typeface="思源宋体-粗体"/>
              </a:rPr>
              <a:t>it</a:t>
            </a:r>
            <a:r>
              <a:rPr lang="zh-CN" altLang="en-US" sz="9446" dirty="0">
                <a:solidFill>
                  <a:srgbClr val="737373"/>
                </a:solidFill>
                <a:latin typeface="思源宋体-粗体"/>
              </a:rPr>
              <a:t>的底层原理及其简单版本的设计与实现</a:t>
            </a:r>
            <a:endParaRPr lang="en-US" sz="9446" dirty="0">
              <a:solidFill>
                <a:srgbClr val="737373"/>
              </a:solidFill>
              <a:latin typeface="思源宋体-粗体"/>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004" t="40037" r="25004" b="52869"/>
          <a:stretch>
            <a:fillRect/>
          </a:stretch>
        </p:blipFill>
        <p:spPr>
          <a:xfrm>
            <a:off x="9601200" y="9240396"/>
            <a:ext cx="1420372" cy="31880"/>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004" t="40037" r="25004" b="52869"/>
          <a:stretch>
            <a:fillRect/>
          </a:stretch>
        </p:blipFill>
        <p:spPr>
          <a:xfrm>
            <a:off x="7266428" y="9224456"/>
            <a:ext cx="1420372" cy="31880"/>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29" t="40923" b="53858"/>
          <a:stretch>
            <a:fillRect/>
          </a:stretch>
        </p:blipFill>
        <p:spPr>
          <a:xfrm>
            <a:off x="4378395" y="6614782"/>
            <a:ext cx="9501112" cy="78915"/>
          </a:xfrm>
          <a:prstGeom prst="rect">
            <a:avLst/>
          </a:prstGeom>
        </p:spPr>
      </p:pic>
      <p:sp>
        <p:nvSpPr>
          <p:cNvPr id="10" name="TextBox 10"/>
          <p:cNvSpPr txBox="1"/>
          <p:nvPr/>
        </p:nvSpPr>
        <p:spPr>
          <a:xfrm>
            <a:off x="7068128" y="7432029"/>
            <a:ext cx="4211261" cy="388337"/>
          </a:xfrm>
          <a:prstGeom prst="rect">
            <a:avLst/>
          </a:prstGeom>
        </p:spPr>
        <p:txBody>
          <a:bodyPr lIns="0" tIns="0" rIns="0" bIns="0" rtlCol="0" anchor="t">
            <a:spAutoFit/>
          </a:bodyPr>
          <a:lstStyle/>
          <a:p>
            <a:pPr algn="ctr">
              <a:lnSpc>
                <a:spcPts val="3148"/>
              </a:lnSpc>
            </a:pPr>
            <a:r>
              <a:rPr lang="zh-CN" altLang="en-US" sz="2249" dirty="0">
                <a:solidFill>
                  <a:srgbClr val="737373"/>
                </a:solidFill>
                <a:ea typeface="字由点字典黑 65J"/>
              </a:rPr>
              <a:t>王添翼</a:t>
            </a:r>
            <a:endParaRPr lang="en-US" sz="2249" dirty="0">
              <a:solidFill>
                <a:srgbClr val="737373"/>
              </a:solidFill>
              <a:ea typeface="字由点字典黑 65J"/>
            </a:endParaRPr>
          </a:p>
        </p:txBody>
      </p:sp>
      <p:sp>
        <p:nvSpPr>
          <p:cNvPr id="11" name="TextBox 11"/>
          <p:cNvSpPr txBox="1"/>
          <p:nvPr/>
        </p:nvSpPr>
        <p:spPr>
          <a:xfrm>
            <a:off x="7077560" y="6693697"/>
            <a:ext cx="4299300" cy="457626"/>
          </a:xfrm>
          <a:prstGeom prst="rect">
            <a:avLst/>
          </a:prstGeom>
        </p:spPr>
        <p:txBody>
          <a:bodyPr wrap="square" lIns="0" tIns="0" rIns="0" bIns="0" rtlCol="0" anchor="t">
            <a:spAutoFit/>
          </a:bodyPr>
          <a:lstStyle/>
          <a:p>
            <a:pPr algn="l">
              <a:lnSpc>
                <a:spcPts val="3703"/>
              </a:lnSpc>
            </a:pPr>
            <a:r>
              <a:rPr lang="en-US" sz="2645" spc="214" dirty="0">
                <a:solidFill>
                  <a:srgbClr val="737373"/>
                </a:solidFill>
                <a:latin typeface="Abhaya Libre Regular"/>
              </a:rPr>
              <a:t>BUILDING YOUR OWN GIT</a:t>
            </a:r>
          </a:p>
        </p:txBody>
      </p:sp>
      <p:sp>
        <p:nvSpPr>
          <p:cNvPr id="12" name="TextBox 12"/>
          <p:cNvSpPr txBox="1"/>
          <p:nvPr/>
        </p:nvSpPr>
        <p:spPr>
          <a:xfrm>
            <a:off x="8810112" y="9042643"/>
            <a:ext cx="714888" cy="363626"/>
          </a:xfrm>
          <a:prstGeom prst="rect">
            <a:avLst/>
          </a:prstGeom>
        </p:spPr>
        <p:txBody>
          <a:bodyPr wrap="square" lIns="0" tIns="0" rIns="0" bIns="0" rtlCol="0" anchor="t">
            <a:spAutoFit/>
          </a:bodyPr>
          <a:lstStyle/>
          <a:p>
            <a:pPr algn="l">
              <a:lnSpc>
                <a:spcPts val="2960"/>
              </a:lnSpc>
            </a:pPr>
            <a:r>
              <a:rPr lang="en-US" sz="2114" dirty="0">
                <a:solidFill>
                  <a:srgbClr val="737373"/>
                </a:solidFill>
                <a:latin typeface="字由点字典黑 65J"/>
              </a:rPr>
              <a:t>2022</a:t>
            </a:r>
          </a:p>
        </p:txBody>
      </p:sp>
      <p:pic>
        <p:nvPicPr>
          <p:cNvPr id="14" name="图片 13">
            <a:extLst>
              <a:ext uri="{FF2B5EF4-FFF2-40B4-BE49-F238E27FC236}">
                <a16:creationId xmlns:a16="http://schemas.microsoft.com/office/drawing/2014/main" id="{3646E16F-1294-45A4-BCC0-137820C34D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563" y="1396509"/>
            <a:ext cx="3274393" cy="13673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550D8FF-49EF-4782-A58C-A20A3290B1E0}"/>
              </a:ext>
            </a:extLst>
          </p:cNvPr>
          <p:cNvSpPr txBox="1"/>
          <p:nvPr/>
        </p:nvSpPr>
        <p:spPr>
          <a:xfrm>
            <a:off x="872836" y="342902"/>
            <a:ext cx="156625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一次提交过程</a:t>
            </a:r>
            <a:r>
              <a:rPr lang="en-US" altLang="zh-CN" sz="7200" spc="201" dirty="0">
                <a:solidFill>
                  <a:srgbClr val="737373"/>
                </a:solidFill>
                <a:ea typeface="字由点字典黑 65J"/>
              </a:rPr>
              <a:t>(</a:t>
            </a:r>
            <a:r>
              <a:rPr lang="en-US" altLang="zh-CN" sz="7200" spc="201" dirty="0" err="1">
                <a:solidFill>
                  <a:srgbClr val="737373"/>
                </a:solidFill>
                <a:ea typeface="字由点字典黑 65J"/>
              </a:rPr>
              <a:t>add+commit</a:t>
            </a:r>
            <a:r>
              <a:rPr lang="en-US" altLang="zh-CN" sz="7200" spc="201" dirty="0">
                <a:solidFill>
                  <a:srgbClr val="737373"/>
                </a:solidFill>
                <a:ea typeface="字由点字典黑 65J"/>
              </a:rPr>
              <a:t>)</a:t>
            </a:r>
            <a:endParaRPr lang="en-US" sz="7200" spc="201" dirty="0">
              <a:solidFill>
                <a:srgbClr val="737373"/>
              </a:solidFill>
              <a:ea typeface="字由点字典黑 65J"/>
            </a:endParaRPr>
          </a:p>
        </p:txBody>
      </p:sp>
      <p:sp>
        <p:nvSpPr>
          <p:cNvPr id="3" name="矩形: 圆角 2">
            <a:extLst>
              <a:ext uri="{FF2B5EF4-FFF2-40B4-BE49-F238E27FC236}">
                <a16:creationId xmlns:a16="http://schemas.microsoft.com/office/drawing/2014/main" id="{C3146553-DC27-04E7-1DCF-6FD7C598915A}"/>
              </a:ext>
            </a:extLst>
          </p:cNvPr>
          <p:cNvSpPr/>
          <p:nvPr/>
        </p:nvSpPr>
        <p:spPr>
          <a:xfrm>
            <a:off x="10442662" y="6015129"/>
            <a:ext cx="2856309" cy="99041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Type: blob</a:t>
            </a:r>
          </a:p>
          <a:p>
            <a:pPr algn="ctr"/>
            <a:r>
              <a:rPr lang="en-US" altLang="zh-CN" dirty="0"/>
              <a:t>Hash: 0da32a</a:t>
            </a:r>
          </a:p>
          <a:p>
            <a:pPr algn="ctr"/>
            <a:r>
              <a:rPr lang="en-US" altLang="zh-CN" dirty="0"/>
              <a:t>Content: “</a:t>
            </a:r>
            <a:r>
              <a:rPr lang="zh-CN" altLang="en-US" dirty="0"/>
              <a:t>文件内容</a:t>
            </a:r>
            <a:r>
              <a:rPr lang="en-US" altLang="zh-CN" dirty="0"/>
              <a:t>xxx”</a:t>
            </a:r>
          </a:p>
        </p:txBody>
      </p:sp>
      <p:sp>
        <p:nvSpPr>
          <p:cNvPr id="5" name="矩形: 圆角 4">
            <a:extLst>
              <a:ext uri="{FF2B5EF4-FFF2-40B4-BE49-F238E27FC236}">
                <a16:creationId xmlns:a16="http://schemas.microsoft.com/office/drawing/2014/main" id="{91EED04F-054F-57E5-563B-A720F41D979F}"/>
              </a:ext>
            </a:extLst>
          </p:cNvPr>
          <p:cNvSpPr/>
          <p:nvPr/>
        </p:nvSpPr>
        <p:spPr>
          <a:xfrm>
            <a:off x="5870065" y="6538120"/>
            <a:ext cx="2928168" cy="14732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Type: tree</a:t>
            </a:r>
          </a:p>
          <a:p>
            <a:pPr algn="ctr"/>
            <a:r>
              <a:rPr lang="en-US" altLang="zh-CN" dirty="0"/>
              <a:t>Hash: g1ewd1</a:t>
            </a:r>
          </a:p>
          <a:p>
            <a:pPr algn="ctr"/>
            <a:r>
              <a:rPr lang="en-US" altLang="zh-CN" dirty="0"/>
              <a:t>Content:</a:t>
            </a:r>
          </a:p>
          <a:p>
            <a:pPr algn="ctr"/>
            <a:r>
              <a:rPr lang="en-US" altLang="zh-CN" dirty="0"/>
              <a:t>”0da32a blob </a:t>
            </a:r>
            <a:r>
              <a:rPr lang="zh-CN" altLang="en-US" dirty="0"/>
              <a:t>歌手</a:t>
            </a:r>
            <a:r>
              <a:rPr lang="en-US" altLang="zh-CN" dirty="0"/>
              <a:t>.txt</a:t>
            </a:r>
          </a:p>
          <a:p>
            <a:pPr algn="ctr"/>
            <a:r>
              <a:rPr lang="en-US" altLang="zh-CN" dirty="0" err="1"/>
              <a:t>gsaxxa</a:t>
            </a:r>
            <a:r>
              <a:rPr lang="en-US" altLang="zh-CN" dirty="0"/>
              <a:t> tree languages”</a:t>
            </a:r>
          </a:p>
        </p:txBody>
      </p:sp>
      <p:sp>
        <p:nvSpPr>
          <p:cNvPr id="9" name="矩形: 圆角 8">
            <a:extLst>
              <a:ext uri="{FF2B5EF4-FFF2-40B4-BE49-F238E27FC236}">
                <a16:creationId xmlns:a16="http://schemas.microsoft.com/office/drawing/2014/main" id="{08051DC9-3F45-FE18-DDDE-B08590B0D39F}"/>
              </a:ext>
            </a:extLst>
          </p:cNvPr>
          <p:cNvSpPr/>
          <p:nvPr/>
        </p:nvSpPr>
        <p:spPr>
          <a:xfrm>
            <a:off x="872835" y="6362703"/>
            <a:ext cx="3479357" cy="16763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Type: commit</a:t>
            </a:r>
          </a:p>
          <a:p>
            <a:pPr algn="ctr"/>
            <a:r>
              <a:rPr lang="en-US" altLang="zh-CN" dirty="0"/>
              <a:t>Hash: vazl13</a:t>
            </a:r>
          </a:p>
          <a:p>
            <a:pPr algn="ctr"/>
            <a:r>
              <a:rPr lang="en-US" altLang="zh-CN" dirty="0"/>
              <a:t>Tree:g1ewd1</a:t>
            </a:r>
          </a:p>
          <a:p>
            <a:pPr algn="ctr"/>
            <a:r>
              <a:rPr lang="en-US" altLang="zh-CN" dirty="0" err="1"/>
              <a:t>PreviousCommit:null</a:t>
            </a:r>
            <a:endParaRPr lang="en-US" altLang="zh-CN" dirty="0"/>
          </a:p>
          <a:p>
            <a:pPr algn="ctr"/>
            <a:r>
              <a:rPr lang="en-US" altLang="zh-CN" dirty="0"/>
              <a:t>Content: “committer:……</a:t>
            </a:r>
          </a:p>
          <a:p>
            <a:pPr algn="ctr"/>
            <a:r>
              <a:rPr lang="en-US" altLang="zh-CN" dirty="0"/>
              <a:t>message: first commit”</a:t>
            </a:r>
            <a:endParaRPr lang="zh-CN" altLang="en-US" dirty="0"/>
          </a:p>
        </p:txBody>
      </p:sp>
      <p:sp>
        <p:nvSpPr>
          <p:cNvPr id="13" name="矩形: 圆角 12">
            <a:extLst>
              <a:ext uri="{FF2B5EF4-FFF2-40B4-BE49-F238E27FC236}">
                <a16:creationId xmlns:a16="http://schemas.microsoft.com/office/drawing/2014/main" id="{A7893CC6-7AB3-A6B2-6AA6-D718565E940F}"/>
              </a:ext>
            </a:extLst>
          </p:cNvPr>
          <p:cNvSpPr/>
          <p:nvPr/>
        </p:nvSpPr>
        <p:spPr>
          <a:xfrm>
            <a:off x="14825949" y="7872091"/>
            <a:ext cx="2780109" cy="10890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Type: blob</a:t>
            </a:r>
          </a:p>
          <a:p>
            <a:pPr algn="ctr"/>
            <a:r>
              <a:rPr lang="en-US" altLang="zh-CN" dirty="0"/>
              <a:t>Hash: bss4h5</a:t>
            </a:r>
          </a:p>
          <a:p>
            <a:pPr algn="ctr"/>
            <a:r>
              <a:rPr lang="en-US" altLang="zh-CN" dirty="0"/>
              <a:t>Content: “</a:t>
            </a:r>
            <a:r>
              <a:rPr lang="zh-CN" altLang="en-US" dirty="0"/>
              <a:t>文件内容</a:t>
            </a:r>
            <a:r>
              <a:rPr lang="en-US" altLang="zh-CN" dirty="0"/>
              <a:t>xxx”</a:t>
            </a:r>
          </a:p>
        </p:txBody>
      </p:sp>
      <p:cxnSp>
        <p:nvCxnSpPr>
          <p:cNvPr id="43" name="直接箭头连接符 42">
            <a:extLst>
              <a:ext uri="{FF2B5EF4-FFF2-40B4-BE49-F238E27FC236}">
                <a16:creationId xmlns:a16="http://schemas.microsoft.com/office/drawing/2014/main" id="{E9D3A18C-CA3D-9FB0-E3F0-6572D1E86104}"/>
              </a:ext>
            </a:extLst>
          </p:cNvPr>
          <p:cNvCxnSpPr>
            <a:cxnSpLocks/>
          </p:cNvCxnSpPr>
          <p:nvPr/>
        </p:nvCxnSpPr>
        <p:spPr>
          <a:xfrm flipV="1">
            <a:off x="8977072" y="6516294"/>
            <a:ext cx="1265076" cy="544548"/>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47" name="直接箭头连接符 46">
            <a:extLst>
              <a:ext uri="{FF2B5EF4-FFF2-40B4-BE49-F238E27FC236}">
                <a16:creationId xmlns:a16="http://schemas.microsoft.com/office/drawing/2014/main" id="{8779AA17-B0A3-1D56-F763-5F4CCBBA959F}"/>
              </a:ext>
            </a:extLst>
          </p:cNvPr>
          <p:cNvCxnSpPr>
            <a:cxnSpLocks/>
          </p:cNvCxnSpPr>
          <p:nvPr/>
        </p:nvCxnSpPr>
        <p:spPr>
          <a:xfrm>
            <a:off x="4531032" y="7274719"/>
            <a:ext cx="106680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6" name="直接箭头连接符 5">
            <a:extLst>
              <a:ext uri="{FF2B5EF4-FFF2-40B4-BE49-F238E27FC236}">
                <a16:creationId xmlns:a16="http://schemas.microsoft.com/office/drawing/2014/main" id="{6E00C8B9-B78B-0CC9-8234-B4C0C445E0A5}"/>
              </a:ext>
            </a:extLst>
          </p:cNvPr>
          <p:cNvCxnSpPr>
            <a:cxnSpLocks/>
          </p:cNvCxnSpPr>
          <p:nvPr/>
        </p:nvCxnSpPr>
        <p:spPr>
          <a:xfrm>
            <a:off x="9022947" y="7552168"/>
            <a:ext cx="1288116" cy="582922"/>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12" name="矩形: 圆角 11">
            <a:extLst>
              <a:ext uri="{FF2B5EF4-FFF2-40B4-BE49-F238E27FC236}">
                <a16:creationId xmlns:a16="http://schemas.microsoft.com/office/drawing/2014/main" id="{43DA76B3-B002-15DC-E0DB-3E1232B5593A}"/>
              </a:ext>
            </a:extLst>
          </p:cNvPr>
          <p:cNvSpPr/>
          <p:nvPr/>
        </p:nvSpPr>
        <p:spPr>
          <a:xfrm>
            <a:off x="10442662" y="7678755"/>
            <a:ext cx="2971800" cy="14335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Type: tree</a:t>
            </a:r>
          </a:p>
          <a:p>
            <a:pPr algn="ctr"/>
            <a:r>
              <a:rPr lang="en-US" altLang="zh-CN" dirty="0"/>
              <a:t>Hash: </a:t>
            </a:r>
            <a:r>
              <a:rPr lang="en-US" altLang="zh-CN" dirty="0" err="1"/>
              <a:t>gsaxxa</a:t>
            </a:r>
            <a:endParaRPr lang="en-US" altLang="zh-CN" dirty="0"/>
          </a:p>
          <a:p>
            <a:pPr algn="ctr"/>
            <a:r>
              <a:rPr lang="en-US" altLang="zh-CN" dirty="0"/>
              <a:t>Content:</a:t>
            </a:r>
          </a:p>
          <a:p>
            <a:pPr algn="ctr"/>
            <a:r>
              <a:rPr lang="en-US" altLang="zh-CN" dirty="0"/>
              <a:t>”bss4h5 blob java.txt”</a:t>
            </a:r>
          </a:p>
        </p:txBody>
      </p:sp>
      <p:cxnSp>
        <p:nvCxnSpPr>
          <p:cNvPr id="14" name="直接箭头连接符 13">
            <a:extLst>
              <a:ext uri="{FF2B5EF4-FFF2-40B4-BE49-F238E27FC236}">
                <a16:creationId xmlns:a16="http://schemas.microsoft.com/office/drawing/2014/main" id="{F8BC12E4-3373-F5DE-FB6A-5AC31F52BE6A}"/>
              </a:ext>
            </a:extLst>
          </p:cNvPr>
          <p:cNvCxnSpPr>
            <a:cxnSpLocks/>
          </p:cNvCxnSpPr>
          <p:nvPr/>
        </p:nvCxnSpPr>
        <p:spPr>
          <a:xfrm>
            <a:off x="13566862" y="8374736"/>
            <a:ext cx="106680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pic>
        <p:nvPicPr>
          <p:cNvPr id="7" name="图片 6">
            <a:extLst>
              <a:ext uri="{FF2B5EF4-FFF2-40B4-BE49-F238E27FC236}">
                <a16:creationId xmlns:a16="http://schemas.microsoft.com/office/drawing/2014/main" id="{3A77D189-4DE0-D208-034D-47DD7A0E2E3B}"/>
              </a:ext>
            </a:extLst>
          </p:cNvPr>
          <p:cNvPicPr>
            <a:picLocks noChangeAspect="1"/>
          </p:cNvPicPr>
          <p:nvPr/>
        </p:nvPicPr>
        <p:blipFill>
          <a:blip r:embed="rId2"/>
          <a:stretch>
            <a:fillRect/>
          </a:stretch>
        </p:blipFill>
        <p:spPr>
          <a:xfrm>
            <a:off x="1219200" y="2247899"/>
            <a:ext cx="2739611" cy="2826125"/>
          </a:xfrm>
          <a:prstGeom prst="rect">
            <a:avLst/>
          </a:prstGeom>
        </p:spPr>
      </p:pic>
      <p:pic>
        <p:nvPicPr>
          <p:cNvPr id="15" name="图片 14">
            <a:extLst>
              <a:ext uri="{FF2B5EF4-FFF2-40B4-BE49-F238E27FC236}">
                <a16:creationId xmlns:a16="http://schemas.microsoft.com/office/drawing/2014/main" id="{62E7A61E-246A-8E9B-270F-A33B94AD14E5}"/>
              </a:ext>
            </a:extLst>
          </p:cNvPr>
          <p:cNvPicPr>
            <a:picLocks noChangeAspect="1"/>
          </p:cNvPicPr>
          <p:nvPr/>
        </p:nvPicPr>
        <p:blipFill>
          <a:blip r:embed="rId3"/>
          <a:stretch>
            <a:fillRect/>
          </a:stretch>
        </p:blipFill>
        <p:spPr>
          <a:xfrm>
            <a:off x="5105399" y="2247898"/>
            <a:ext cx="3155183" cy="2826117"/>
          </a:xfrm>
          <a:prstGeom prst="rect">
            <a:avLst/>
          </a:prstGeom>
        </p:spPr>
      </p:pic>
    </p:spTree>
    <p:extLst>
      <p:ext uri="{BB962C8B-B14F-4D97-AF65-F5344CB8AC3E}">
        <p14:creationId xmlns:p14="http://schemas.microsoft.com/office/powerpoint/2010/main" val="178532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additive="base">
                                        <p:cTn id="41" dur="500" fill="hold"/>
                                        <p:tgtEl>
                                          <p:spTgt spid="47"/>
                                        </p:tgtEl>
                                        <p:attrNameLst>
                                          <p:attrName>ppt_x</p:attrName>
                                        </p:attrNameLst>
                                      </p:cBhvr>
                                      <p:tavLst>
                                        <p:tav tm="0">
                                          <p:val>
                                            <p:strVal val="#ppt_x"/>
                                          </p:val>
                                        </p:tav>
                                        <p:tav tm="100000">
                                          <p:val>
                                            <p:strVal val="#ppt_x"/>
                                          </p:val>
                                        </p:tav>
                                      </p:tavLst>
                                    </p:anim>
                                    <p:anim calcmode="lin" valueType="num">
                                      <p:cBhvr additive="base">
                                        <p:cTn id="4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3"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
            <a:extLst>
              <a:ext uri="{FF2B5EF4-FFF2-40B4-BE49-F238E27FC236}">
                <a16:creationId xmlns:a16="http://schemas.microsoft.com/office/drawing/2014/main" id="{5926EDFD-E6FE-4E7F-ADB3-F1F7A919651F}"/>
              </a:ext>
            </a:extLst>
          </p:cNvPr>
          <p:cNvSpPr txBox="1"/>
          <p:nvPr/>
        </p:nvSpPr>
        <p:spPr>
          <a:xfrm>
            <a:off x="872836" y="342901"/>
            <a:ext cx="1703416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.git/objects</a:t>
            </a:r>
            <a:r>
              <a:rPr lang="zh-CN" altLang="en-US" sz="7200" spc="201" dirty="0">
                <a:solidFill>
                  <a:srgbClr val="737373"/>
                </a:solidFill>
                <a:ea typeface="字由点字典黑 65J"/>
              </a:rPr>
              <a:t>里究竟存了什么格式的文件？</a:t>
            </a:r>
            <a:endParaRPr lang="en-US" sz="7200" spc="201" dirty="0">
              <a:solidFill>
                <a:srgbClr val="737373"/>
              </a:solidFill>
              <a:ea typeface="字由点字典黑 65J"/>
            </a:endParaRPr>
          </a:p>
        </p:txBody>
      </p:sp>
      <p:sp>
        <p:nvSpPr>
          <p:cNvPr id="33" name="TextBox 3">
            <a:extLst>
              <a:ext uri="{FF2B5EF4-FFF2-40B4-BE49-F238E27FC236}">
                <a16:creationId xmlns:a16="http://schemas.microsoft.com/office/drawing/2014/main" id="{31E8B9A2-BCD7-42E8-B4E7-3163885C2D4B}"/>
              </a:ext>
            </a:extLst>
          </p:cNvPr>
          <p:cNvSpPr txBox="1"/>
          <p:nvPr/>
        </p:nvSpPr>
        <p:spPr>
          <a:xfrm>
            <a:off x="872836" y="2247900"/>
            <a:ext cx="16078200" cy="3200876"/>
          </a:xfrm>
          <a:prstGeom prst="rect">
            <a:avLst/>
          </a:prstGeom>
        </p:spPr>
        <p:txBody>
          <a:bodyPr wrap="square" lIns="0" tIns="0" rIns="0" bIns="0" rtlCol="0" anchor="t">
            <a:spAutoFit/>
          </a:bodyPr>
          <a:lstStyle/>
          <a:p>
            <a:r>
              <a:rPr lang="zh-CN" altLang="en-US" sz="4400" b="1" dirty="0">
                <a:solidFill>
                  <a:srgbClr val="737373"/>
                </a:solidFill>
                <a:latin typeface="仿宋" panose="02010609060101010101" pitchFamily="49" charset="-122"/>
                <a:ea typeface="仿宋" panose="02010609060101010101" pitchFamily="49" charset="-122"/>
              </a:rPr>
              <a:t>实验内容：</a:t>
            </a:r>
            <a:endParaRPr lang="en-US" altLang="zh-CN" sz="4400" b="1" dirty="0">
              <a:solidFill>
                <a:srgbClr val="737373"/>
              </a:solidFill>
              <a:latin typeface="仿宋" panose="02010609060101010101" pitchFamily="49" charset="-122"/>
              <a:ea typeface="仿宋" panose="02010609060101010101" pitchFamily="49" charset="-122"/>
            </a:endParaRPr>
          </a:p>
          <a:p>
            <a:endParaRPr lang="en-US" altLang="zh-CN" sz="4400" b="1" dirty="0">
              <a:solidFill>
                <a:srgbClr val="737373"/>
              </a:solidFill>
              <a:latin typeface="仿宋" panose="02010609060101010101" pitchFamily="49" charset="-122"/>
              <a:ea typeface="仿宋" panose="02010609060101010101" pitchFamily="49" charset="-122"/>
            </a:endParaRPr>
          </a:p>
          <a:p>
            <a:r>
              <a:rPr lang="zh-CN" altLang="en-US" sz="4000" dirty="0">
                <a:solidFill>
                  <a:srgbClr val="737373"/>
                </a:solidFill>
                <a:latin typeface="仿宋" panose="02010609060101010101" pitchFamily="49" charset="-122"/>
                <a:ea typeface="仿宋" panose="02010609060101010101" pitchFamily="49" charset="-122"/>
              </a:rPr>
              <a:t>初始化一个</a:t>
            </a:r>
            <a:r>
              <a:rPr lang="en-US" altLang="zh-CN" sz="4000" dirty="0">
                <a:solidFill>
                  <a:srgbClr val="737373"/>
                </a:solidFill>
                <a:latin typeface="仿宋" panose="02010609060101010101" pitchFamily="49" charset="-122"/>
                <a:ea typeface="仿宋" panose="02010609060101010101" pitchFamily="49" charset="-122"/>
              </a:rPr>
              <a:t>git</a:t>
            </a:r>
            <a:r>
              <a:rPr lang="zh-CN" altLang="en-US" sz="4000" dirty="0">
                <a:solidFill>
                  <a:srgbClr val="737373"/>
                </a:solidFill>
                <a:latin typeface="仿宋" panose="02010609060101010101" pitchFamily="49" charset="-122"/>
                <a:ea typeface="仿宋" panose="02010609060101010101" pitchFamily="49" charset="-122"/>
              </a:rPr>
              <a:t>仓库，在</a:t>
            </a:r>
            <a:r>
              <a:rPr lang="en-US" altLang="zh-CN" sz="4000" dirty="0">
                <a:solidFill>
                  <a:srgbClr val="737373"/>
                </a:solidFill>
                <a:latin typeface="仿宋" panose="02010609060101010101" pitchFamily="49" charset="-122"/>
                <a:ea typeface="仿宋" panose="02010609060101010101" pitchFamily="49" charset="-122"/>
              </a:rPr>
              <a:t>git</a:t>
            </a:r>
            <a:r>
              <a:rPr lang="zh-CN" altLang="en-US" sz="4000" dirty="0">
                <a:solidFill>
                  <a:srgbClr val="737373"/>
                </a:solidFill>
                <a:latin typeface="仿宋" panose="02010609060101010101" pitchFamily="49" charset="-122"/>
                <a:ea typeface="仿宋" panose="02010609060101010101" pitchFamily="49" charset="-122"/>
              </a:rPr>
              <a:t>仓库中创建如图所示的文件结构</a:t>
            </a:r>
            <a:r>
              <a:rPr lang="en-US" altLang="zh-CN" sz="4000" dirty="0">
                <a:solidFill>
                  <a:srgbClr val="737373"/>
                </a:solidFill>
                <a:latin typeface="仿宋" panose="02010609060101010101" pitchFamily="49" charset="-122"/>
                <a:ea typeface="仿宋" panose="02010609060101010101" pitchFamily="49" charset="-122"/>
              </a:rPr>
              <a:t>(</a:t>
            </a:r>
            <a:r>
              <a:rPr lang="zh-CN" altLang="en-US" sz="4000" dirty="0">
                <a:solidFill>
                  <a:srgbClr val="737373"/>
                </a:solidFill>
                <a:latin typeface="仿宋" panose="02010609060101010101" pitchFamily="49" charset="-122"/>
                <a:ea typeface="仿宋" panose="02010609060101010101" pitchFamily="49" charset="-122"/>
              </a:rPr>
              <a:t>文件里的内容自定</a:t>
            </a:r>
            <a:r>
              <a:rPr lang="en-US" altLang="zh-CN" sz="4000" dirty="0">
                <a:solidFill>
                  <a:srgbClr val="737373"/>
                </a:solidFill>
                <a:latin typeface="仿宋" panose="02010609060101010101" pitchFamily="49" charset="-122"/>
                <a:ea typeface="仿宋" panose="02010609060101010101" pitchFamily="49" charset="-122"/>
              </a:rPr>
              <a:t>)</a:t>
            </a:r>
            <a:r>
              <a:rPr lang="zh-CN" altLang="en-US" sz="4000" dirty="0">
                <a:solidFill>
                  <a:srgbClr val="737373"/>
                </a:solidFill>
                <a:latin typeface="仿宋" panose="02010609060101010101" pitchFamily="49" charset="-122"/>
                <a:ea typeface="仿宋" panose="02010609060101010101" pitchFamily="49" charset="-122"/>
              </a:rPr>
              <a:t>，并</a:t>
            </a:r>
            <a:r>
              <a:rPr lang="zh-CN" altLang="en-US" sz="4000" b="1" u="sng" dirty="0">
                <a:solidFill>
                  <a:srgbClr val="737373"/>
                </a:solidFill>
                <a:latin typeface="仿宋" panose="02010609060101010101" pitchFamily="49" charset="-122"/>
                <a:ea typeface="仿宋" panose="02010609060101010101" pitchFamily="49" charset="-122"/>
              </a:rPr>
              <a:t>提交</a:t>
            </a:r>
            <a:r>
              <a:rPr lang="en-US" altLang="zh-CN" sz="4000" b="1" u="sng" dirty="0">
                <a:solidFill>
                  <a:srgbClr val="737373"/>
                </a:solidFill>
                <a:latin typeface="仿宋" panose="02010609060101010101" pitchFamily="49" charset="-122"/>
                <a:ea typeface="仿宋" panose="02010609060101010101" pitchFamily="49" charset="-122"/>
              </a:rPr>
              <a:t>(</a:t>
            </a:r>
            <a:r>
              <a:rPr lang="en-US" altLang="zh-CN" sz="4000" b="1" u="sng" dirty="0" err="1">
                <a:solidFill>
                  <a:srgbClr val="737373"/>
                </a:solidFill>
                <a:latin typeface="仿宋" panose="02010609060101010101" pitchFamily="49" charset="-122"/>
                <a:ea typeface="仿宋" panose="02010609060101010101" pitchFamily="49" charset="-122"/>
              </a:rPr>
              <a:t>add+commit</a:t>
            </a:r>
            <a:r>
              <a:rPr lang="en-US" altLang="zh-CN" sz="4000" b="1" u="sng" dirty="0">
                <a:solidFill>
                  <a:srgbClr val="737373"/>
                </a:solidFill>
                <a:latin typeface="仿宋" panose="02010609060101010101" pitchFamily="49" charset="-122"/>
                <a:ea typeface="仿宋" panose="02010609060101010101" pitchFamily="49" charset="-122"/>
              </a:rPr>
              <a:t>)</a:t>
            </a:r>
            <a:r>
              <a:rPr lang="zh-CN" altLang="en-US" sz="4000" dirty="0">
                <a:solidFill>
                  <a:srgbClr val="737373"/>
                </a:solidFill>
                <a:latin typeface="仿宋" panose="02010609060101010101" pitchFamily="49" charset="-122"/>
                <a:ea typeface="仿宋" panose="02010609060101010101" pitchFamily="49" charset="-122"/>
              </a:rPr>
              <a:t>成一个版本，观察此过程中</a:t>
            </a:r>
            <a:r>
              <a:rPr lang="en-US" altLang="zh-CN" sz="4000" dirty="0">
                <a:solidFill>
                  <a:srgbClr val="737373"/>
                </a:solidFill>
                <a:latin typeface="仿宋" panose="02010609060101010101" pitchFamily="49" charset="-122"/>
                <a:ea typeface="仿宋" panose="02010609060101010101" pitchFamily="49" charset="-122"/>
              </a:rPr>
              <a:t>.git/objects</a:t>
            </a:r>
            <a:r>
              <a:rPr lang="zh-CN" altLang="en-US" sz="4000" dirty="0">
                <a:solidFill>
                  <a:srgbClr val="737373"/>
                </a:solidFill>
                <a:latin typeface="仿宋" panose="02010609060101010101" pitchFamily="49" charset="-122"/>
                <a:ea typeface="仿宋" panose="02010609060101010101" pitchFamily="49" charset="-122"/>
              </a:rPr>
              <a:t>目录（文件夹）中发生的变化。</a:t>
            </a:r>
            <a:endParaRPr lang="en-US" altLang="zh-CN" sz="4000" dirty="0">
              <a:solidFill>
                <a:srgbClr val="737373"/>
              </a:solidFill>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73858ED9-1738-7B58-56B4-5CF120D889E2}"/>
              </a:ext>
            </a:extLst>
          </p:cNvPr>
          <p:cNvPicPr>
            <a:picLocks noChangeAspect="1"/>
          </p:cNvPicPr>
          <p:nvPr/>
        </p:nvPicPr>
        <p:blipFill>
          <a:blip r:embed="rId2"/>
          <a:stretch>
            <a:fillRect/>
          </a:stretch>
        </p:blipFill>
        <p:spPr>
          <a:xfrm>
            <a:off x="14211425" y="5600700"/>
            <a:ext cx="2739611" cy="2826125"/>
          </a:xfrm>
          <a:prstGeom prst="rect">
            <a:avLst/>
          </a:prstGeom>
        </p:spPr>
      </p:pic>
    </p:spTree>
    <p:extLst>
      <p:ext uri="{BB962C8B-B14F-4D97-AF65-F5344CB8AC3E}">
        <p14:creationId xmlns:p14="http://schemas.microsoft.com/office/powerpoint/2010/main" val="2224065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623CD949-4937-1B9F-8DB8-39C8B826164B}"/>
              </a:ext>
            </a:extLst>
          </p:cNvPr>
          <p:cNvPicPr>
            <a:picLocks noChangeAspect="1"/>
          </p:cNvPicPr>
          <p:nvPr/>
        </p:nvPicPr>
        <p:blipFill>
          <a:blip r:embed="rId2"/>
          <a:stretch>
            <a:fillRect/>
          </a:stretch>
        </p:blipFill>
        <p:spPr>
          <a:xfrm>
            <a:off x="9909685" y="7243535"/>
            <a:ext cx="708167" cy="2946329"/>
          </a:xfrm>
          <a:prstGeom prst="rect">
            <a:avLst/>
          </a:prstGeom>
        </p:spPr>
      </p:pic>
      <p:pic>
        <p:nvPicPr>
          <p:cNvPr id="6" name="图片 5">
            <a:extLst>
              <a:ext uri="{FF2B5EF4-FFF2-40B4-BE49-F238E27FC236}">
                <a16:creationId xmlns:a16="http://schemas.microsoft.com/office/drawing/2014/main" id="{81FC384A-14F9-A1D3-3AE8-68ACE919B262}"/>
              </a:ext>
            </a:extLst>
          </p:cNvPr>
          <p:cNvPicPr>
            <a:picLocks noChangeAspect="1"/>
          </p:cNvPicPr>
          <p:nvPr/>
        </p:nvPicPr>
        <p:blipFill>
          <a:blip r:embed="rId3"/>
          <a:stretch>
            <a:fillRect/>
          </a:stretch>
        </p:blipFill>
        <p:spPr>
          <a:xfrm>
            <a:off x="9817995" y="4713859"/>
            <a:ext cx="859393" cy="1571463"/>
          </a:xfrm>
          <a:prstGeom prst="rect">
            <a:avLst/>
          </a:prstGeom>
        </p:spPr>
      </p:pic>
      <p:pic>
        <p:nvPicPr>
          <p:cNvPr id="64" name="图片 63">
            <a:extLst>
              <a:ext uri="{FF2B5EF4-FFF2-40B4-BE49-F238E27FC236}">
                <a16:creationId xmlns:a16="http://schemas.microsoft.com/office/drawing/2014/main" id="{3E17D371-F64E-47DB-BCF6-F3425F0D65EB}"/>
              </a:ext>
            </a:extLst>
          </p:cNvPr>
          <p:cNvPicPr>
            <a:picLocks noChangeAspect="1"/>
          </p:cNvPicPr>
          <p:nvPr/>
        </p:nvPicPr>
        <p:blipFill>
          <a:blip r:embed="rId4"/>
          <a:stretch>
            <a:fillRect/>
          </a:stretch>
        </p:blipFill>
        <p:spPr>
          <a:xfrm>
            <a:off x="8071013" y="7431665"/>
            <a:ext cx="967195" cy="2684110"/>
          </a:xfrm>
          <a:prstGeom prst="rect">
            <a:avLst/>
          </a:prstGeom>
        </p:spPr>
      </p:pic>
      <p:pic>
        <p:nvPicPr>
          <p:cNvPr id="63" name="图片 62">
            <a:extLst>
              <a:ext uri="{FF2B5EF4-FFF2-40B4-BE49-F238E27FC236}">
                <a16:creationId xmlns:a16="http://schemas.microsoft.com/office/drawing/2014/main" id="{425779E0-B69F-4A9F-8C08-08A043D795B8}"/>
              </a:ext>
            </a:extLst>
          </p:cNvPr>
          <p:cNvPicPr>
            <a:picLocks noChangeAspect="1"/>
          </p:cNvPicPr>
          <p:nvPr/>
        </p:nvPicPr>
        <p:blipFill>
          <a:blip r:embed="rId4"/>
          <a:stretch>
            <a:fillRect/>
          </a:stretch>
        </p:blipFill>
        <p:spPr>
          <a:xfrm>
            <a:off x="7997651" y="4116225"/>
            <a:ext cx="967195" cy="2684110"/>
          </a:xfrm>
          <a:prstGeom prst="rect">
            <a:avLst/>
          </a:prstGeom>
        </p:spPr>
      </p:pic>
      <p:pic>
        <p:nvPicPr>
          <p:cNvPr id="3" name="图片 2">
            <a:extLst>
              <a:ext uri="{FF2B5EF4-FFF2-40B4-BE49-F238E27FC236}">
                <a16:creationId xmlns:a16="http://schemas.microsoft.com/office/drawing/2014/main" id="{562F7657-7F84-49A4-BFBD-B357A8E0139B}"/>
              </a:ext>
            </a:extLst>
          </p:cNvPr>
          <p:cNvPicPr>
            <a:picLocks noChangeAspect="1"/>
          </p:cNvPicPr>
          <p:nvPr/>
        </p:nvPicPr>
        <p:blipFill>
          <a:blip r:embed="rId5"/>
          <a:stretch>
            <a:fillRect/>
          </a:stretch>
        </p:blipFill>
        <p:spPr>
          <a:xfrm>
            <a:off x="9784511" y="2019186"/>
            <a:ext cx="1280091" cy="1473312"/>
          </a:xfrm>
          <a:prstGeom prst="rect">
            <a:avLst/>
          </a:prstGeom>
        </p:spPr>
      </p:pic>
      <p:sp>
        <p:nvSpPr>
          <p:cNvPr id="17" name="TextBox 2">
            <a:extLst>
              <a:ext uri="{FF2B5EF4-FFF2-40B4-BE49-F238E27FC236}">
                <a16:creationId xmlns:a16="http://schemas.microsoft.com/office/drawing/2014/main" id="{ECE939CF-22C9-40E0-8E46-7183AACCB9E1}"/>
              </a:ext>
            </a:extLst>
          </p:cNvPr>
          <p:cNvSpPr txBox="1"/>
          <p:nvPr/>
        </p:nvSpPr>
        <p:spPr>
          <a:xfrm>
            <a:off x="257384" y="-36731"/>
            <a:ext cx="1116676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.git/objects</a:t>
            </a:r>
            <a:r>
              <a:rPr lang="zh-CN" altLang="en-US" sz="7200" spc="201" dirty="0">
                <a:solidFill>
                  <a:srgbClr val="737373"/>
                </a:solidFill>
                <a:ea typeface="字由点字典黑 65J"/>
              </a:rPr>
              <a:t>里的变化</a:t>
            </a:r>
            <a:endParaRPr lang="en-US" sz="7200" spc="201" dirty="0">
              <a:solidFill>
                <a:srgbClr val="737373"/>
              </a:solidFill>
              <a:ea typeface="字由点字典黑 65J"/>
            </a:endParaRPr>
          </a:p>
        </p:txBody>
      </p:sp>
      <p:sp>
        <p:nvSpPr>
          <p:cNvPr id="18" name="TextBox 3">
            <a:extLst>
              <a:ext uri="{FF2B5EF4-FFF2-40B4-BE49-F238E27FC236}">
                <a16:creationId xmlns:a16="http://schemas.microsoft.com/office/drawing/2014/main" id="{A381786D-C7E7-4900-80D7-FDE62FD0C305}"/>
              </a:ext>
            </a:extLst>
          </p:cNvPr>
          <p:cNvSpPr txBox="1"/>
          <p:nvPr/>
        </p:nvSpPr>
        <p:spPr>
          <a:xfrm>
            <a:off x="5088476" y="2442675"/>
            <a:ext cx="2843870" cy="430887"/>
          </a:xfrm>
          <a:prstGeom prst="rect">
            <a:avLst/>
          </a:prstGeom>
        </p:spPr>
        <p:txBody>
          <a:bodyPr wrap="square" lIns="0" tIns="0" rIns="0" bIns="0" rtlCol="0" anchor="t">
            <a:spAutoFit/>
          </a:bodyPr>
          <a:lstStyle/>
          <a:p>
            <a:r>
              <a:rPr lang="zh-CN" altLang="en-US" sz="2800" dirty="0">
                <a:solidFill>
                  <a:srgbClr val="737373"/>
                </a:solidFill>
                <a:latin typeface="黑体" panose="02010609060101010101" pitchFamily="49" charset="-122"/>
                <a:ea typeface="黑体" panose="02010609060101010101" pitchFamily="49" charset="-122"/>
              </a:rPr>
              <a:t>执行</a:t>
            </a:r>
            <a:r>
              <a:rPr lang="en-US" altLang="zh-CN" sz="2800" dirty="0">
                <a:solidFill>
                  <a:srgbClr val="737373"/>
                </a:solidFill>
                <a:latin typeface="黑体" panose="02010609060101010101" pitchFamily="49" charset="-122"/>
                <a:ea typeface="黑体" panose="02010609060101010101" pitchFamily="49" charset="-122"/>
              </a:rPr>
              <a:t>git </a:t>
            </a:r>
            <a:r>
              <a:rPr lang="en-US" altLang="zh-CN" sz="2800" dirty="0" err="1">
                <a:solidFill>
                  <a:srgbClr val="737373"/>
                </a:solidFill>
                <a:latin typeface="黑体" panose="02010609060101010101" pitchFamily="49" charset="-122"/>
                <a:ea typeface="黑体" panose="02010609060101010101" pitchFamily="49" charset="-122"/>
              </a:rPr>
              <a:t>init</a:t>
            </a:r>
            <a:r>
              <a:rPr lang="zh-CN" altLang="en-US" sz="2800" dirty="0">
                <a:solidFill>
                  <a:srgbClr val="737373"/>
                </a:solidFill>
                <a:latin typeface="黑体" panose="02010609060101010101" pitchFamily="49" charset="-122"/>
                <a:ea typeface="黑体" panose="02010609060101010101" pitchFamily="49" charset="-122"/>
              </a:rPr>
              <a:t>后：</a:t>
            </a:r>
            <a:endParaRPr lang="en-US" altLang="zh-CN" sz="2800" dirty="0">
              <a:solidFill>
                <a:srgbClr val="737373"/>
              </a:solidFill>
              <a:latin typeface="黑体" panose="02010609060101010101" pitchFamily="49" charset="-122"/>
              <a:ea typeface="黑体" panose="02010609060101010101" pitchFamily="49" charset="-122"/>
            </a:endParaRPr>
          </a:p>
        </p:txBody>
      </p:sp>
      <p:sp>
        <p:nvSpPr>
          <p:cNvPr id="19" name="TextBox 3">
            <a:extLst>
              <a:ext uri="{FF2B5EF4-FFF2-40B4-BE49-F238E27FC236}">
                <a16:creationId xmlns:a16="http://schemas.microsoft.com/office/drawing/2014/main" id="{C83C477C-8D4F-4A1F-A5EB-3AD9A841A97F}"/>
              </a:ext>
            </a:extLst>
          </p:cNvPr>
          <p:cNvSpPr txBox="1"/>
          <p:nvPr/>
        </p:nvSpPr>
        <p:spPr>
          <a:xfrm>
            <a:off x="5204293" y="5278785"/>
            <a:ext cx="2843870" cy="430887"/>
          </a:xfrm>
          <a:prstGeom prst="rect">
            <a:avLst/>
          </a:prstGeom>
        </p:spPr>
        <p:txBody>
          <a:bodyPr wrap="square" lIns="0" tIns="0" rIns="0" bIns="0" rtlCol="0" anchor="t">
            <a:spAutoFit/>
          </a:bodyPr>
          <a:lstStyle/>
          <a:p>
            <a:r>
              <a:rPr lang="zh-CN" altLang="en-US" sz="2800" dirty="0">
                <a:solidFill>
                  <a:srgbClr val="737373"/>
                </a:solidFill>
                <a:latin typeface="黑体" panose="02010609060101010101" pitchFamily="49" charset="-122"/>
                <a:ea typeface="黑体" panose="02010609060101010101" pitchFamily="49" charset="-122"/>
              </a:rPr>
              <a:t>执行</a:t>
            </a:r>
            <a:r>
              <a:rPr lang="en-US" altLang="zh-CN" sz="2800" dirty="0">
                <a:solidFill>
                  <a:srgbClr val="737373"/>
                </a:solidFill>
                <a:latin typeface="黑体" panose="02010609060101010101" pitchFamily="49" charset="-122"/>
                <a:ea typeface="黑体" panose="02010609060101010101" pitchFamily="49" charset="-122"/>
              </a:rPr>
              <a:t>git add</a:t>
            </a:r>
            <a:r>
              <a:rPr lang="zh-CN" altLang="en-US" sz="2800" dirty="0">
                <a:solidFill>
                  <a:srgbClr val="737373"/>
                </a:solidFill>
                <a:latin typeface="黑体" panose="02010609060101010101" pitchFamily="49" charset="-122"/>
                <a:ea typeface="黑体" panose="02010609060101010101" pitchFamily="49" charset="-122"/>
              </a:rPr>
              <a:t>后：</a:t>
            </a:r>
            <a:endParaRPr lang="en-US" altLang="zh-CN" sz="2800" dirty="0">
              <a:solidFill>
                <a:srgbClr val="737373"/>
              </a:solidFill>
              <a:latin typeface="黑体" panose="02010609060101010101" pitchFamily="49" charset="-122"/>
              <a:ea typeface="黑体" panose="02010609060101010101" pitchFamily="49" charset="-122"/>
            </a:endParaRPr>
          </a:p>
        </p:txBody>
      </p:sp>
      <p:sp>
        <p:nvSpPr>
          <p:cNvPr id="20" name="TextBox 3">
            <a:extLst>
              <a:ext uri="{FF2B5EF4-FFF2-40B4-BE49-F238E27FC236}">
                <a16:creationId xmlns:a16="http://schemas.microsoft.com/office/drawing/2014/main" id="{8B127A1B-5D3B-4B3B-A71D-96DE6F06C010}"/>
              </a:ext>
            </a:extLst>
          </p:cNvPr>
          <p:cNvSpPr txBox="1"/>
          <p:nvPr/>
        </p:nvSpPr>
        <p:spPr>
          <a:xfrm>
            <a:off x="4881241" y="8419277"/>
            <a:ext cx="3013361" cy="430887"/>
          </a:xfrm>
          <a:prstGeom prst="rect">
            <a:avLst/>
          </a:prstGeom>
        </p:spPr>
        <p:txBody>
          <a:bodyPr wrap="square" lIns="0" tIns="0" rIns="0" bIns="0" rtlCol="0" anchor="t">
            <a:spAutoFit/>
          </a:bodyPr>
          <a:lstStyle/>
          <a:p>
            <a:r>
              <a:rPr lang="zh-CN" altLang="en-US" sz="2800" dirty="0">
                <a:solidFill>
                  <a:srgbClr val="737373"/>
                </a:solidFill>
                <a:latin typeface="黑体" panose="02010609060101010101" pitchFamily="49" charset="-122"/>
                <a:ea typeface="黑体" panose="02010609060101010101" pitchFamily="49" charset="-122"/>
              </a:rPr>
              <a:t>执行</a:t>
            </a:r>
            <a:r>
              <a:rPr lang="en-US" altLang="zh-CN" sz="2800" dirty="0">
                <a:solidFill>
                  <a:srgbClr val="737373"/>
                </a:solidFill>
                <a:latin typeface="黑体" panose="02010609060101010101" pitchFamily="49" charset="-122"/>
                <a:ea typeface="黑体" panose="02010609060101010101" pitchFamily="49" charset="-122"/>
              </a:rPr>
              <a:t>git commit</a:t>
            </a:r>
            <a:r>
              <a:rPr lang="zh-CN" altLang="en-US" sz="2800" dirty="0">
                <a:solidFill>
                  <a:srgbClr val="737373"/>
                </a:solidFill>
                <a:latin typeface="黑体" panose="02010609060101010101" pitchFamily="49" charset="-122"/>
                <a:ea typeface="黑体" panose="02010609060101010101" pitchFamily="49" charset="-122"/>
              </a:rPr>
              <a:t>后：</a:t>
            </a:r>
            <a:endParaRPr lang="en-US" altLang="zh-CN" sz="2800" dirty="0">
              <a:solidFill>
                <a:srgbClr val="737373"/>
              </a:solidFill>
              <a:latin typeface="黑体" panose="02010609060101010101" pitchFamily="49" charset="-122"/>
              <a:ea typeface="黑体" panose="02010609060101010101" pitchFamily="49" charset="-122"/>
            </a:endParaRPr>
          </a:p>
        </p:txBody>
      </p:sp>
      <p:pic>
        <p:nvPicPr>
          <p:cNvPr id="25" name="图片 24">
            <a:extLst>
              <a:ext uri="{FF2B5EF4-FFF2-40B4-BE49-F238E27FC236}">
                <a16:creationId xmlns:a16="http://schemas.microsoft.com/office/drawing/2014/main" id="{DC4874C6-C5CE-4164-972F-6E04C6D7F0CB}"/>
              </a:ext>
            </a:extLst>
          </p:cNvPr>
          <p:cNvPicPr>
            <a:picLocks noChangeAspect="1"/>
          </p:cNvPicPr>
          <p:nvPr/>
        </p:nvPicPr>
        <p:blipFill>
          <a:blip r:embed="rId6"/>
          <a:stretch>
            <a:fillRect/>
          </a:stretch>
        </p:blipFill>
        <p:spPr>
          <a:xfrm>
            <a:off x="8002219" y="1747222"/>
            <a:ext cx="1033470" cy="2252679"/>
          </a:xfrm>
          <a:prstGeom prst="rect">
            <a:avLst/>
          </a:prstGeom>
        </p:spPr>
      </p:pic>
      <p:sp>
        <p:nvSpPr>
          <p:cNvPr id="37" name="TextBox 3">
            <a:extLst>
              <a:ext uri="{FF2B5EF4-FFF2-40B4-BE49-F238E27FC236}">
                <a16:creationId xmlns:a16="http://schemas.microsoft.com/office/drawing/2014/main" id="{716611D7-EEC5-4116-9AAC-BF16E4ADFD1D}"/>
              </a:ext>
            </a:extLst>
          </p:cNvPr>
          <p:cNvSpPr txBox="1"/>
          <p:nvPr/>
        </p:nvSpPr>
        <p:spPr>
          <a:xfrm>
            <a:off x="7795054" y="1261566"/>
            <a:ext cx="1447800" cy="369332"/>
          </a:xfrm>
          <a:prstGeom prst="rect">
            <a:avLst/>
          </a:prstGeom>
        </p:spPr>
        <p:txBody>
          <a:bodyPr wrap="square" lIns="0" tIns="0" rIns="0" bIns="0" rtlCol="0" anchor="t">
            <a:spAutoFit/>
          </a:bodyPr>
          <a:lstStyle/>
          <a:p>
            <a:r>
              <a:rPr lang="en-US" altLang="zh-CN" sz="2400" dirty="0">
                <a:solidFill>
                  <a:srgbClr val="737373"/>
                </a:solidFill>
                <a:latin typeface="黑体" panose="02010609060101010101" pitchFamily="49" charset="-122"/>
                <a:ea typeface="黑体" panose="02010609060101010101" pitchFamily="49" charset="-122"/>
              </a:rPr>
              <a:t>.git</a:t>
            </a:r>
            <a:r>
              <a:rPr lang="zh-CN" altLang="en-US" sz="2400" dirty="0">
                <a:solidFill>
                  <a:srgbClr val="737373"/>
                </a:solidFill>
                <a:latin typeface="黑体" panose="02010609060101010101" pitchFamily="49" charset="-122"/>
                <a:ea typeface="黑体" panose="02010609060101010101" pitchFamily="49" charset="-122"/>
              </a:rPr>
              <a:t>目录</a:t>
            </a:r>
            <a:endParaRPr lang="en-US" altLang="zh-CN" sz="2400" dirty="0">
              <a:solidFill>
                <a:srgbClr val="737373"/>
              </a:solidFill>
              <a:latin typeface="黑体" panose="02010609060101010101" pitchFamily="49" charset="-122"/>
              <a:ea typeface="黑体" panose="02010609060101010101" pitchFamily="49" charset="-122"/>
            </a:endParaRPr>
          </a:p>
        </p:txBody>
      </p:sp>
      <p:sp>
        <p:nvSpPr>
          <p:cNvPr id="38" name="TextBox 3">
            <a:extLst>
              <a:ext uri="{FF2B5EF4-FFF2-40B4-BE49-F238E27FC236}">
                <a16:creationId xmlns:a16="http://schemas.microsoft.com/office/drawing/2014/main" id="{483FF1E5-B1B5-46CD-B875-88D56E03565F}"/>
              </a:ext>
            </a:extLst>
          </p:cNvPr>
          <p:cNvSpPr txBox="1"/>
          <p:nvPr/>
        </p:nvSpPr>
        <p:spPr>
          <a:xfrm>
            <a:off x="9343563" y="1261566"/>
            <a:ext cx="2438400" cy="369332"/>
          </a:xfrm>
          <a:prstGeom prst="rect">
            <a:avLst/>
          </a:prstGeom>
        </p:spPr>
        <p:txBody>
          <a:bodyPr wrap="square" lIns="0" tIns="0" rIns="0" bIns="0" rtlCol="0" anchor="t">
            <a:spAutoFit/>
          </a:bodyPr>
          <a:lstStyle/>
          <a:p>
            <a:r>
              <a:rPr lang="en-US" altLang="zh-CN" sz="2400" dirty="0">
                <a:solidFill>
                  <a:srgbClr val="737373"/>
                </a:solidFill>
                <a:latin typeface="黑体" panose="02010609060101010101" pitchFamily="49" charset="-122"/>
                <a:ea typeface="黑体" panose="02010609060101010101" pitchFamily="49" charset="-122"/>
              </a:rPr>
              <a:t>.git/objects</a:t>
            </a:r>
            <a:r>
              <a:rPr lang="zh-CN" altLang="en-US" sz="2400" dirty="0">
                <a:solidFill>
                  <a:srgbClr val="737373"/>
                </a:solidFill>
                <a:latin typeface="黑体" panose="02010609060101010101" pitchFamily="49" charset="-122"/>
                <a:ea typeface="黑体" panose="02010609060101010101" pitchFamily="49" charset="-122"/>
              </a:rPr>
              <a:t>目录</a:t>
            </a:r>
            <a:endParaRPr lang="en-US" altLang="zh-CN" sz="2400" dirty="0">
              <a:solidFill>
                <a:srgbClr val="737373"/>
              </a:solidFill>
              <a:latin typeface="黑体" panose="02010609060101010101" pitchFamily="49" charset="-122"/>
              <a:ea typeface="黑体" panose="02010609060101010101" pitchFamily="49" charset="-122"/>
            </a:endParaRPr>
          </a:p>
        </p:txBody>
      </p:sp>
      <p:sp>
        <p:nvSpPr>
          <p:cNvPr id="39" name="TextBox 3">
            <a:extLst>
              <a:ext uri="{FF2B5EF4-FFF2-40B4-BE49-F238E27FC236}">
                <a16:creationId xmlns:a16="http://schemas.microsoft.com/office/drawing/2014/main" id="{AC96A5C7-3FEB-49C7-8761-E85A9FA5054B}"/>
              </a:ext>
            </a:extLst>
          </p:cNvPr>
          <p:cNvSpPr txBox="1"/>
          <p:nvPr/>
        </p:nvSpPr>
        <p:spPr>
          <a:xfrm>
            <a:off x="12420600" y="1261566"/>
            <a:ext cx="3352800" cy="369332"/>
          </a:xfrm>
          <a:prstGeom prst="rect">
            <a:avLst/>
          </a:prstGeom>
        </p:spPr>
        <p:txBody>
          <a:bodyPr wrap="square" lIns="0" tIns="0" rIns="0" bIns="0" rtlCol="0" anchor="t">
            <a:spAutoFit/>
          </a:bodyPr>
          <a:lstStyle/>
          <a:p>
            <a:r>
              <a:rPr lang="en-US" altLang="zh-CN" sz="2400" dirty="0">
                <a:solidFill>
                  <a:srgbClr val="737373"/>
                </a:solidFill>
                <a:latin typeface="黑体" panose="02010609060101010101" pitchFamily="49" charset="-122"/>
                <a:ea typeface="黑体" panose="02010609060101010101" pitchFamily="49" charset="-122"/>
              </a:rPr>
              <a:t>.git/objects/xx</a:t>
            </a:r>
            <a:r>
              <a:rPr lang="zh-CN" altLang="en-US" sz="2400" dirty="0">
                <a:solidFill>
                  <a:srgbClr val="737373"/>
                </a:solidFill>
                <a:latin typeface="黑体" panose="02010609060101010101" pitchFamily="49" charset="-122"/>
                <a:ea typeface="黑体" panose="02010609060101010101" pitchFamily="49" charset="-122"/>
              </a:rPr>
              <a:t>目录</a:t>
            </a:r>
            <a:endParaRPr lang="en-US" altLang="zh-CN" sz="2400" dirty="0">
              <a:solidFill>
                <a:srgbClr val="737373"/>
              </a:solidFill>
              <a:latin typeface="黑体" panose="02010609060101010101" pitchFamily="49" charset="-122"/>
              <a:ea typeface="黑体" panose="02010609060101010101" pitchFamily="49" charset="-122"/>
            </a:endParaRPr>
          </a:p>
        </p:txBody>
      </p:sp>
      <p:cxnSp>
        <p:nvCxnSpPr>
          <p:cNvPr id="58" name="直接箭头连接符 57">
            <a:extLst>
              <a:ext uri="{FF2B5EF4-FFF2-40B4-BE49-F238E27FC236}">
                <a16:creationId xmlns:a16="http://schemas.microsoft.com/office/drawing/2014/main" id="{87BF846A-D3A3-4B14-8C00-01A314AFE7EA}"/>
              </a:ext>
            </a:extLst>
          </p:cNvPr>
          <p:cNvCxnSpPr>
            <a:cxnSpLocks/>
          </p:cNvCxnSpPr>
          <p:nvPr/>
        </p:nvCxnSpPr>
        <p:spPr>
          <a:xfrm flipV="1">
            <a:off x="8681168" y="2837140"/>
            <a:ext cx="967195" cy="2836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60" name="直接箭头连接符 59">
            <a:extLst>
              <a:ext uri="{FF2B5EF4-FFF2-40B4-BE49-F238E27FC236}">
                <a16:creationId xmlns:a16="http://schemas.microsoft.com/office/drawing/2014/main" id="{8396D14D-F24E-4068-A245-7E806F0444B6}"/>
              </a:ext>
            </a:extLst>
          </p:cNvPr>
          <p:cNvCxnSpPr>
            <a:cxnSpLocks/>
          </p:cNvCxnSpPr>
          <p:nvPr/>
        </p:nvCxnSpPr>
        <p:spPr>
          <a:xfrm flipV="1">
            <a:off x="8850800" y="5412663"/>
            <a:ext cx="967195" cy="2836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61" name="直接箭头连接符 60">
            <a:extLst>
              <a:ext uri="{FF2B5EF4-FFF2-40B4-BE49-F238E27FC236}">
                <a16:creationId xmlns:a16="http://schemas.microsoft.com/office/drawing/2014/main" id="{06329AE2-D0F4-49EB-8F05-9A04CDB679AC}"/>
              </a:ext>
            </a:extLst>
          </p:cNvPr>
          <p:cNvCxnSpPr>
            <a:cxnSpLocks/>
          </p:cNvCxnSpPr>
          <p:nvPr/>
        </p:nvCxnSpPr>
        <p:spPr>
          <a:xfrm flipV="1">
            <a:off x="8889921" y="8716700"/>
            <a:ext cx="967195" cy="2836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65" name="TextBox 3">
            <a:extLst>
              <a:ext uri="{FF2B5EF4-FFF2-40B4-BE49-F238E27FC236}">
                <a16:creationId xmlns:a16="http://schemas.microsoft.com/office/drawing/2014/main" id="{8CDC0401-A0AC-45E7-B14F-E8124368621A}"/>
              </a:ext>
            </a:extLst>
          </p:cNvPr>
          <p:cNvSpPr txBox="1"/>
          <p:nvPr/>
        </p:nvSpPr>
        <p:spPr>
          <a:xfrm>
            <a:off x="16344900" y="7607783"/>
            <a:ext cx="1447800" cy="369332"/>
          </a:xfrm>
          <a:prstGeom prst="rect">
            <a:avLst/>
          </a:prstGeom>
        </p:spPr>
        <p:txBody>
          <a:bodyPr wrap="square" lIns="0" tIns="0" rIns="0" bIns="0" rtlCol="0" anchor="t">
            <a:spAutoFit/>
          </a:bodyPr>
          <a:lstStyle/>
          <a:p>
            <a:r>
              <a:rPr lang="en-US" altLang="zh-CN" sz="2400" dirty="0">
                <a:solidFill>
                  <a:srgbClr val="737373"/>
                </a:solidFill>
                <a:latin typeface="仿宋" panose="02010609060101010101" pitchFamily="49" charset="-122"/>
                <a:ea typeface="仿宋" panose="02010609060101010101" pitchFamily="49" charset="-122"/>
              </a:rPr>
              <a:t>tree</a:t>
            </a:r>
            <a:r>
              <a:rPr lang="zh-CN" altLang="en-US" sz="2400" dirty="0">
                <a:solidFill>
                  <a:srgbClr val="737373"/>
                </a:solidFill>
                <a:latin typeface="仿宋" panose="02010609060101010101" pitchFamily="49" charset="-122"/>
                <a:ea typeface="仿宋" panose="02010609060101010101" pitchFamily="49" charset="-122"/>
              </a:rPr>
              <a:t>文件</a:t>
            </a:r>
            <a:endParaRPr lang="en-US" altLang="zh-CN" sz="2400" dirty="0">
              <a:solidFill>
                <a:srgbClr val="737373"/>
              </a:solidFill>
              <a:latin typeface="仿宋" panose="02010609060101010101" pitchFamily="49" charset="-122"/>
              <a:ea typeface="仿宋" panose="02010609060101010101" pitchFamily="49" charset="-122"/>
            </a:endParaRPr>
          </a:p>
        </p:txBody>
      </p:sp>
      <p:sp>
        <p:nvSpPr>
          <p:cNvPr id="66" name="TextBox 3">
            <a:extLst>
              <a:ext uri="{FF2B5EF4-FFF2-40B4-BE49-F238E27FC236}">
                <a16:creationId xmlns:a16="http://schemas.microsoft.com/office/drawing/2014/main" id="{174D36D5-B3D6-4577-A9F4-965D81A25A9C}"/>
              </a:ext>
            </a:extLst>
          </p:cNvPr>
          <p:cNvSpPr txBox="1"/>
          <p:nvPr/>
        </p:nvSpPr>
        <p:spPr>
          <a:xfrm>
            <a:off x="16371794" y="8492107"/>
            <a:ext cx="1737003" cy="369332"/>
          </a:xfrm>
          <a:prstGeom prst="rect">
            <a:avLst/>
          </a:prstGeom>
        </p:spPr>
        <p:txBody>
          <a:bodyPr wrap="square" lIns="0" tIns="0" rIns="0" bIns="0" rtlCol="0" anchor="t">
            <a:spAutoFit/>
          </a:bodyPr>
          <a:lstStyle/>
          <a:p>
            <a:r>
              <a:rPr lang="en-US" altLang="zh-CN" sz="2400" dirty="0">
                <a:solidFill>
                  <a:srgbClr val="737373"/>
                </a:solidFill>
                <a:latin typeface="仿宋" panose="02010609060101010101" pitchFamily="49" charset="-122"/>
                <a:ea typeface="仿宋" panose="02010609060101010101" pitchFamily="49" charset="-122"/>
              </a:rPr>
              <a:t>commit</a:t>
            </a:r>
            <a:r>
              <a:rPr lang="zh-CN" altLang="en-US" sz="2400" dirty="0">
                <a:solidFill>
                  <a:srgbClr val="737373"/>
                </a:solidFill>
                <a:latin typeface="仿宋" panose="02010609060101010101" pitchFamily="49" charset="-122"/>
                <a:ea typeface="仿宋" panose="02010609060101010101" pitchFamily="49" charset="-122"/>
              </a:rPr>
              <a:t>文件</a:t>
            </a:r>
            <a:endParaRPr lang="en-US" altLang="zh-CN" sz="2400" dirty="0">
              <a:solidFill>
                <a:srgbClr val="737373"/>
              </a:solidFill>
              <a:latin typeface="仿宋" panose="02010609060101010101" pitchFamily="49" charset="-122"/>
              <a:ea typeface="仿宋" panose="02010609060101010101" pitchFamily="49" charset="-122"/>
            </a:endParaRPr>
          </a:p>
        </p:txBody>
      </p:sp>
      <p:sp>
        <p:nvSpPr>
          <p:cNvPr id="67" name="TextBox 3">
            <a:extLst>
              <a:ext uri="{FF2B5EF4-FFF2-40B4-BE49-F238E27FC236}">
                <a16:creationId xmlns:a16="http://schemas.microsoft.com/office/drawing/2014/main" id="{84695C01-8240-412B-B125-36793473F075}"/>
              </a:ext>
            </a:extLst>
          </p:cNvPr>
          <p:cNvSpPr txBox="1"/>
          <p:nvPr/>
        </p:nvSpPr>
        <p:spPr>
          <a:xfrm>
            <a:off x="16344900" y="8049945"/>
            <a:ext cx="1447800" cy="369332"/>
          </a:xfrm>
          <a:prstGeom prst="rect">
            <a:avLst/>
          </a:prstGeom>
        </p:spPr>
        <p:txBody>
          <a:bodyPr wrap="square" lIns="0" tIns="0" rIns="0" bIns="0" rtlCol="0" anchor="t">
            <a:spAutoFit/>
          </a:bodyPr>
          <a:lstStyle/>
          <a:p>
            <a:r>
              <a:rPr lang="en-US" altLang="zh-CN" sz="2400" dirty="0">
                <a:solidFill>
                  <a:srgbClr val="737373"/>
                </a:solidFill>
                <a:latin typeface="仿宋" panose="02010609060101010101" pitchFamily="49" charset="-122"/>
                <a:ea typeface="仿宋" panose="02010609060101010101" pitchFamily="49" charset="-122"/>
              </a:rPr>
              <a:t>blob</a:t>
            </a:r>
            <a:r>
              <a:rPr lang="zh-CN" altLang="en-US" sz="2400" dirty="0">
                <a:solidFill>
                  <a:srgbClr val="737373"/>
                </a:solidFill>
                <a:latin typeface="仿宋" panose="02010609060101010101" pitchFamily="49" charset="-122"/>
                <a:ea typeface="仿宋" panose="02010609060101010101" pitchFamily="49" charset="-122"/>
              </a:rPr>
              <a:t>文件</a:t>
            </a:r>
            <a:endParaRPr lang="en-US" altLang="zh-CN" sz="2400" dirty="0">
              <a:solidFill>
                <a:srgbClr val="737373"/>
              </a:solidFill>
              <a:latin typeface="仿宋" panose="02010609060101010101" pitchFamily="49" charset="-122"/>
              <a:ea typeface="仿宋" panose="02010609060101010101" pitchFamily="49" charset="-122"/>
            </a:endParaRPr>
          </a:p>
        </p:txBody>
      </p:sp>
      <p:sp>
        <p:nvSpPr>
          <p:cNvPr id="68" name="TextBox 3">
            <a:extLst>
              <a:ext uri="{FF2B5EF4-FFF2-40B4-BE49-F238E27FC236}">
                <a16:creationId xmlns:a16="http://schemas.microsoft.com/office/drawing/2014/main" id="{8EF294C3-1FA9-41EF-BA42-AA45BF090D75}"/>
              </a:ext>
            </a:extLst>
          </p:cNvPr>
          <p:cNvSpPr txBox="1"/>
          <p:nvPr/>
        </p:nvSpPr>
        <p:spPr>
          <a:xfrm>
            <a:off x="16344900" y="4577785"/>
            <a:ext cx="1447800" cy="369332"/>
          </a:xfrm>
          <a:prstGeom prst="rect">
            <a:avLst/>
          </a:prstGeom>
        </p:spPr>
        <p:txBody>
          <a:bodyPr wrap="square" lIns="0" tIns="0" rIns="0" bIns="0" rtlCol="0" anchor="t">
            <a:spAutoFit/>
          </a:bodyPr>
          <a:lstStyle/>
          <a:p>
            <a:r>
              <a:rPr lang="en-US" altLang="zh-CN" sz="2400" dirty="0">
                <a:solidFill>
                  <a:srgbClr val="737373"/>
                </a:solidFill>
                <a:latin typeface="仿宋" panose="02010609060101010101" pitchFamily="49" charset="-122"/>
                <a:ea typeface="仿宋" panose="02010609060101010101" pitchFamily="49" charset="-122"/>
              </a:rPr>
              <a:t>blob</a:t>
            </a:r>
            <a:r>
              <a:rPr lang="zh-CN" altLang="en-US" sz="2400" dirty="0">
                <a:solidFill>
                  <a:srgbClr val="737373"/>
                </a:solidFill>
                <a:latin typeface="仿宋" panose="02010609060101010101" pitchFamily="49" charset="-122"/>
                <a:ea typeface="仿宋" panose="02010609060101010101" pitchFamily="49" charset="-122"/>
              </a:rPr>
              <a:t>文件</a:t>
            </a:r>
            <a:endParaRPr lang="en-US" altLang="zh-CN" sz="2400" dirty="0">
              <a:solidFill>
                <a:srgbClr val="737373"/>
              </a:solidFill>
              <a:latin typeface="仿宋" panose="02010609060101010101" pitchFamily="49" charset="-122"/>
              <a:ea typeface="仿宋" panose="02010609060101010101" pitchFamily="49" charset="-122"/>
            </a:endParaRPr>
          </a:p>
        </p:txBody>
      </p:sp>
      <p:cxnSp>
        <p:nvCxnSpPr>
          <p:cNvPr id="56" name="直接箭头连接符 55">
            <a:extLst>
              <a:ext uri="{FF2B5EF4-FFF2-40B4-BE49-F238E27FC236}">
                <a16:creationId xmlns:a16="http://schemas.microsoft.com/office/drawing/2014/main" id="{AF651E0E-E872-41D5-902A-197859151738}"/>
              </a:ext>
            </a:extLst>
          </p:cNvPr>
          <p:cNvCxnSpPr>
            <a:cxnSpLocks/>
          </p:cNvCxnSpPr>
          <p:nvPr/>
        </p:nvCxnSpPr>
        <p:spPr>
          <a:xfrm flipV="1">
            <a:off x="10472663" y="4871024"/>
            <a:ext cx="1688082" cy="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8" name="直接箭头连接符 7">
            <a:extLst>
              <a:ext uri="{FF2B5EF4-FFF2-40B4-BE49-F238E27FC236}">
                <a16:creationId xmlns:a16="http://schemas.microsoft.com/office/drawing/2014/main" id="{76377011-8DCB-7686-5BC2-E0E1E8F59117}"/>
              </a:ext>
            </a:extLst>
          </p:cNvPr>
          <p:cNvCxnSpPr>
            <a:cxnSpLocks/>
          </p:cNvCxnSpPr>
          <p:nvPr/>
        </p:nvCxnSpPr>
        <p:spPr>
          <a:xfrm flipV="1">
            <a:off x="10487715" y="5207461"/>
            <a:ext cx="1688082" cy="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3" name="TextBox 3">
            <a:extLst>
              <a:ext uri="{FF2B5EF4-FFF2-40B4-BE49-F238E27FC236}">
                <a16:creationId xmlns:a16="http://schemas.microsoft.com/office/drawing/2014/main" id="{47A72DE8-33C0-D117-57B6-78674A4FC975}"/>
              </a:ext>
            </a:extLst>
          </p:cNvPr>
          <p:cNvSpPr txBox="1"/>
          <p:nvPr/>
        </p:nvSpPr>
        <p:spPr>
          <a:xfrm>
            <a:off x="16371794" y="5074024"/>
            <a:ext cx="1447800" cy="369332"/>
          </a:xfrm>
          <a:prstGeom prst="rect">
            <a:avLst/>
          </a:prstGeom>
        </p:spPr>
        <p:txBody>
          <a:bodyPr wrap="square" lIns="0" tIns="0" rIns="0" bIns="0" rtlCol="0" anchor="t">
            <a:spAutoFit/>
          </a:bodyPr>
          <a:lstStyle/>
          <a:p>
            <a:r>
              <a:rPr lang="en-US" altLang="zh-CN" sz="2400" dirty="0">
                <a:solidFill>
                  <a:srgbClr val="737373"/>
                </a:solidFill>
                <a:latin typeface="仿宋" panose="02010609060101010101" pitchFamily="49" charset="-122"/>
                <a:ea typeface="仿宋" panose="02010609060101010101" pitchFamily="49" charset="-122"/>
              </a:rPr>
              <a:t>blob</a:t>
            </a:r>
            <a:r>
              <a:rPr lang="zh-CN" altLang="en-US" sz="2400" dirty="0">
                <a:solidFill>
                  <a:srgbClr val="737373"/>
                </a:solidFill>
                <a:latin typeface="仿宋" panose="02010609060101010101" pitchFamily="49" charset="-122"/>
                <a:ea typeface="仿宋" panose="02010609060101010101" pitchFamily="49" charset="-122"/>
              </a:rPr>
              <a:t>文件</a:t>
            </a:r>
            <a:endParaRPr lang="en-US" altLang="zh-CN" sz="2400" dirty="0">
              <a:solidFill>
                <a:srgbClr val="737373"/>
              </a:solidFill>
              <a:latin typeface="仿宋" panose="02010609060101010101" pitchFamily="49" charset="-122"/>
              <a:ea typeface="仿宋" panose="02010609060101010101" pitchFamily="49" charset="-122"/>
            </a:endParaRPr>
          </a:p>
        </p:txBody>
      </p:sp>
      <p:cxnSp>
        <p:nvCxnSpPr>
          <p:cNvPr id="16" name="直接箭头连接符 15">
            <a:extLst>
              <a:ext uri="{FF2B5EF4-FFF2-40B4-BE49-F238E27FC236}">
                <a16:creationId xmlns:a16="http://schemas.microsoft.com/office/drawing/2014/main" id="{D5310444-BE6D-84E0-8186-086487FE73CE}"/>
              </a:ext>
            </a:extLst>
          </p:cNvPr>
          <p:cNvCxnSpPr>
            <a:cxnSpLocks/>
          </p:cNvCxnSpPr>
          <p:nvPr/>
        </p:nvCxnSpPr>
        <p:spPr>
          <a:xfrm flipV="1">
            <a:off x="10580107" y="7886700"/>
            <a:ext cx="1688082" cy="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1" name="直接箭头连接符 20">
            <a:extLst>
              <a:ext uri="{FF2B5EF4-FFF2-40B4-BE49-F238E27FC236}">
                <a16:creationId xmlns:a16="http://schemas.microsoft.com/office/drawing/2014/main" id="{A24EDF6B-50BD-5045-5B53-6611061C7ED8}"/>
              </a:ext>
            </a:extLst>
          </p:cNvPr>
          <p:cNvCxnSpPr>
            <a:cxnSpLocks/>
          </p:cNvCxnSpPr>
          <p:nvPr/>
        </p:nvCxnSpPr>
        <p:spPr>
          <a:xfrm flipV="1">
            <a:off x="10559603" y="8343899"/>
            <a:ext cx="1688082" cy="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2" name="直接箭头连接符 21">
            <a:extLst>
              <a:ext uri="{FF2B5EF4-FFF2-40B4-BE49-F238E27FC236}">
                <a16:creationId xmlns:a16="http://schemas.microsoft.com/office/drawing/2014/main" id="{72FA779F-2204-0322-DF2A-D2A7F8CA2315}"/>
              </a:ext>
            </a:extLst>
          </p:cNvPr>
          <p:cNvCxnSpPr>
            <a:cxnSpLocks/>
          </p:cNvCxnSpPr>
          <p:nvPr/>
        </p:nvCxnSpPr>
        <p:spPr>
          <a:xfrm flipV="1">
            <a:off x="10550369" y="8724899"/>
            <a:ext cx="1688082" cy="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4" name="直接箭头连接符 23">
            <a:extLst>
              <a:ext uri="{FF2B5EF4-FFF2-40B4-BE49-F238E27FC236}">
                <a16:creationId xmlns:a16="http://schemas.microsoft.com/office/drawing/2014/main" id="{89598976-6718-74F8-F3AB-362E0949223A}"/>
              </a:ext>
            </a:extLst>
          </p:cNvPr>
          <p:cNvCxnSpPr>
            <a:cxnSpLocks/>
          </p:cNvCxnSpPr>
          <p:nvPr/>
        </p:nvCxnSpPr>
        <p:spPr>
          <a:xfrm flipV="1">
            <a:off x="10562763" y="9105900"/>
            <a:ext cx="1688082" cy="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5" name="直接箭头连接符 34">
            <a:extLst>
              <a:ext uri="{FF2B5EF4-FFF2-40B4-BE49-F238E27FC236}">
                <a16:creationId xmlns:a16="http://schemas.microsoft.com/office/drawing/2014/main" id="{1C012D78-7B94-EC4F-2B7C-D56BF2520EE4}"/>
              </a:ext>
            </a:extLst>
          </p:cNvPr>
          <p:cNvCxnSpPr>
            <a:cxnSpLocks/>
          </p:cNvCxnSpPr>
          <p:nvPr/>
        </p:nvCxnSpPr>
        <p:spPr>
          <a:xfrm flipV="1">
            <a:off x="10580107" y="7505699"/>
            <a:ext cx="1688082" cy="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40" name="TextBox 3">
            <a:extLst>
              <a:ext uri="{FF2B5EF4-FFF2-40B4-BE49-F238E27FC236}">
                <a16:creationId xmlns:a16="http://schemas.microsoft.com/office/drawing/2014/main" id="{FD0BACA2-9F11-C560-0C64-3DFC59C54934}"/>
              </a:ext>
            </a:extLst>
          </p:cNvPr>
          <p:cNvSpPr txBox="1"/>
          <p:nvPr/>
        </p:nvSpPr>
        <p:spPr>
          <a:xfrm>
            <a:off x="16371794" y="8951844"/>
            <a:ext cx="1447800" cy="369332"/>
          </a:xfrm>
          <a:prstGeom prst="rect">
            <a:avLst/>
          </a:prstGeom>
        </p:spPr>
        <p:txBody>
          <a:bodyPr wrap="square" lIns="0" tIns="0" rIns="0" bIns="0" rtlCol="0" anchor="t">
            <a:spAutoFit/>
          </a:bodyPr>
          <a:lstStyle/>
          <a:p>
            <a:r>
              <a:rPr lang="en-US" altLang="zh-CN" sz="2400" dirty="0">
                <a:solidFill>
                  <a:srgbClr val="737373"/>
                </a:solidFill>
                <a:latin typeface="仿宋" panose="02010609060101010101" pitchFamily="49" charset="-122"/>
                <a:ea typeface="仿宋" panose="02010609060101010101" pitchFamily="49" charset="-122"/>
              </a:rPr>
              <a:t>tree</a:t>
            </a:r>
            <a:r>
              <a:rPr lang="zh-CN" altLang="en-US" sz="2400" dirty="0">
                <a:solidFill>
                  <a:srgbClr val="737373"/>
                </a:solidFill>
                <a:latin typeface="仿宋" panose="02010609060101010101" pitchFamily="49" charset="-122"/>
                <a:ea typeface="仿宋" panose="02010609060101010101" pitchFamily="49" charset="-122"/>
              </a:rPr>
              <a:t>文件</a:t>
            </a:r>
            <a:endParaRPr lang="en-US" altLang="zh-CN" sz="2400" dirty="0">
              <a:solidFill>
                <a:srgbClr val="737373"/>
              </a:solidFill>
              <a:latin typeface="仿宋" panose="02010609060101010101" pitchFamily="49" charset="-122"/>
              <a:ea typeface="仿宋" panose="02010609060101010101" pitchFamily="49" charset="-122"/>
            </a:endParaRPr>
          </a:p>
        </p:txBody>
      </p:sp>
      <p:sp>
        <p:nvSpPr>
          <p:cNvPr id="47" name="TextBox 3">
            <a:extLst>
              <a:ext uri="{FF2B5EF4-FFF2-40B4-BE49-F238E27FC236}">
                <a16:creationId xmlns:a16="http://schemas.microsoft.com/office/drawing/2014/main" id="{C920D41A-9724-078F-6223-4B1D9BF819A3}"/>
              </a:ext>
            </a:extLst>
          </p:cNvPr>
          <p:cNvSpPr txBox="1"/>
          <p:nvPr/>
        </p:nvSpPr>
        <p:spPr>
          <a:xfrm>
            <a:off x="16344900" y="7288768"/>
            <a:ext cx="1447800" cy="369332"/>
          </a:xfrm>
          <a:prstGeom prst="rect">
            <a:avLst/>
          </a:prstGeom>
        </p:spPr>
        <p:txBody>
          <a:bodyPr wrap="square" lIns="0" tIns="0" rIns="0" bIns="0" rtlCol="0" anchor="t">
            <a:spAutoFit/>
          </a:bodyPr>
          <a:lstStyle/>
          <a:p>
            <a:r>
              <a:rPr lang="en-US" altLang="zh-CN" sz="2400" dirty="0">
                <a:solidFill>
                  <a:srgbClr val="737373"/>
                </a:solidFill>
                <a:latin typeface="仿宋" panose="02010609060101010101" pitchFamily="49" charset="-122"/>
                <a:ea typeface="仿宋" panose="02010609060101010101" pitchFamily="49" charset="-122"/>
              </a:rPr>
              <a:t>blob</a:t>
            </a:r>
            <a:r>
              <a:rPr lang="zh-CN" altLang="en-US" sz="2400" dirty="0">
                <a:solidFill>
                  <a:srgbClr val="737373"/>
                </a:solidFill>
                <a:latin typeface="仿宋" panose="02010609060101010101" pitchFamily="49" charset="-122"/>
                <a:ea typeface="仿宋" panose="02010609060101010101" pitchFamily="49" charset="-122"/>
              </a:rPr>
              <a:t>文件</a:t>
            </a:r>
            <a:endParaRPr lang="en-US" altLang="zh-CN" sz="2400" dirty="0">
              <a:solidFill>
                <a:srgbClr val="737373"/>
              </a:solidFill>
              <a:latin typeface="仿宋" panose="02010609060101010101" pitchFamily="49" charset="-122"/>
              <a:ea typeface="仿宋" panose="02010609060101010101" pitchFamily="49" charset="-122"/>
            </a:endParaRPr>
          </a:p>
        </p:txBody>
      </p:sp>
      <p:pic>
        <p:nvPicPr>
          <p:cNvPr id="7" name="图片 6">
            <a:extLst>
              <a:ext uri="{FF2B5EF4-FFF2-40B4-BE49-F238E27FC236}">
                <a16:creationId xmlns:a16="http://schemas.microsoft.com/office/drawing/2014/main" id="{FC2526F6-984C-8F79-D061-B1DD35E45169}"/>
              </a:ext>
            </a:extLst>
          </p:cNvPr>
          <p:cNvPicPr>
            <a:picLocks noChangeAspect="1"/>
          </p:cNvPicPr>
          <p:nvPr/>
        </p:nvPicPr>
        <p:blipFill>
          <a:blip r:embed="rId7"/>
          <a:stretch>
            <a:fillRect/>
          </a:stretch>
        </p:blipFill>
        <p:spPr>
          <a:xfrm>
            <a:off x="1219200" y="2247899"/>
            <a:ext cx="2739611" cy="2826125"/>
          </a:xfrm>
          <a:prstGeom prst="rect">
            <a:avLst/>
          </a:prstGeom>
        </p:spPr>
      </p:pic>
      <p:pic>
        <p:nvPicPr>
          <p:cNvPr id="12" name="图片 11">
            <a:extLst>
              <a:ext uri="{FF2B5EF4-FFF2-40B4-BE49-F238E27FC236}">
                <a16:creationId xmlns:a16="http://schemas.microsoft.com/office/drawing/2014/main" id="{7D1298DB-FD08-C09D-DC7A-48EBC9006765}"/>
              </a:ext>
            </a:extLst>
          </p:cNvPr>
          <p:cNvPicPr>
            <a:picLocks noChangeAspect="1"/>
          </p:cNvPicPr>
          <p:nvPr/>
        </p:nvPicPr>
        <p:blipFill>
          <a:blip r:embed="rId8"/>
          <a:stretch>
            <a:fillRect/>
          </a:stretch>
        </p:blipFill>
        <p:spPr>
          <a:xfrm>
            <a:off x="1169311" y="6316672"/>
            <a:ext cx="2858781" cy="2560628"/>
          </a:xfrm>
          <a:prstGeom prst="rect">
            <a:avLst/>
          </a:prstGeom>
        </p:spPr>
      </p:pic>
      <p:pic>
        <p:nvPicPr>
          <p:cNvPr id="15" name="图片 14">
            <a:extLst>
              <a:ext uri="{FF2B5EF4-FFF2-40B4-BE49-F238E27FC236}">
                <a16:creationId xmlns:a16="http://schemas.microsoft.com/office/drawing/2014/main" id="{460003BF-384D-BF44-886E-A194258368FC}"/>
              </a:ext>
            </a:extLst>
          </p:cNvPr>
          <p:cNvPicPr>
            <a:picLocks noChangeAspect="1"/>
          </p:cNvPicPr>
          <p:nvPr/>
        </p:nvPicPr>
        <p:blipFill>
          <a:blip r:embed="rId9"/>
          <a:stretch>
            <a:fillRect/>
          </a:stretch>
        </p:blipFill>
        <p:spPr>
          <a:xfrm>
            <a:off x="12175796" y="4614495"/>
            <a:ext cx="4017731" cy="332622"/>
          </a:xfrm>
          <a:prstGeom prst="rect">
            <a:avLst/>
          </a:prstGeom>
        </p:spPr>
      </p:pic>
      <p:pic>
        <p:nvPicPr>
          <p:cNvPr id="28" name="图片 27">
            <a:extLst>
              <a:ext uri="{FF2B5EF4-FFF2-40B4-BE49-F238E27FC236}">
                <a16:creationId xmlns:a16="http://schemas.microsoft.com/office/drawing/2014/main" id="{B5B84BA7-55F0-A8B0-1D18-CC23D86D8711}"/>
              </a:ext>
            </a:extLst>
          </p:cNvPr>
          <p:cNvPicPr>
            <a:picLocks noChangeAspect="1"/>
          </p:cNvPicPr>
          <p:nvPr/>
        </p:nvPicPr>
        <p:blipFill>
          <a:blip r:embed="rId10"/>
          <a:stretch>
            <a:fillRect/>
          </a:stretch>
        </p:blipFill>
        <p:spPr>
          <a:xfrm>
            <a:off x="12203894" y="5109247"/>
            <a:ext cx="3989633" cy="318463"/>
          </a:xfrm>
          <a:prstGeom prst="rect">
            <a:avLst/>
          </a:prstGeom>
        </p:spPr>
      </p:pic>
      <p:pic>
        <p:nvPicPr>
          <p:cNvPr id="32" name="图片 31">
            <a:extLst>
              <a:ext uri="{FF2B5EF4-FFF2-40B4-BE49-F238E27FC236}">
                <a16:creationId xmlns:a16="http://schemas.microsoft.com/office/drawing/2014/main" id="{5C0AF7F5-AC11-2841-8FA1-A9E21D7C59F6}"/>
              </a:ext>
            </a:extLst>
          </p:cNvPr>
          <p:cNvPicPr>
            <a:picLocks noChangeAspect="1"/>
          </p:cNvPicPr>
          <p:nvPr/>
        </p:nvPicPr>
        <p:blipFill>
          <a:blip r:embed="rId11"/>
          <a:stretch>
            <a:fillRect/>
          </a:stretch>
        </p:blipFill>
        <p:spPr>
          <a:xfrm>
            <a:off x="12268189" y="8173644"/>
            <a:ext cx="3892322" cy="318463"/>
          </a:xfrm>
          <a:prstGeom prst="rect">
            <a:avLst/>
          </a:prstGeom>
        </p:spPr>
      </p:pic>
      <p:pic>
        <p:nvPicPr>
          <p:cNvPr id="34" name="图片 33">
            <a:extLst>
              <a:ext uri="{FF2B5EF4-FFF2-40B4-BE49-F238E27FC236}">
                <a16:creationId xmlns:a16="http://schemas.microsoft.com/office/drawing/2014/main" id="{FFACDF0D-013A-1EC9-758D-1ABD5A38602D}"/>
              </a:ext>
            </a:extLst>
          </p:cNvPr>
          <p:cNvPicPr>
            <a:picLocks noChangeAspect="1"/>
          </p:cNvPicPr>
          <p:nvPr/>
        </p:nvPicPr>
        <p:blipFill>
          <a:blip r:embed="rId12"/>
          <a:stretch>
            <a:fillRect/>
          </a:stretch>
        </p:blipFill>
        <p:spPr>
          <a:xfrm>
            <a:off x="12268188" y="8611318"/>
            <a:ext cx="3892322" cy="238847"/>
          </a:xfrm>
          <a:prstGeom prst="rect">
            <a:avLst/>
          </a:prstGeom>
        </p:spPr>
      </p:pic>
      <p:pic>
        <p:nvPicPr>
          <p:cNvPr id="41" name="图片 40">
            <a:extLst>
              <a:ext uri="{FF2B5EF4-FFF2-40B4-BE49-F238E27FC236}">
                <a16:creationId xmlns:a16="http://schemas.microsoft.com/office/drawing/2014/main" id="{22A98E59-7023-90F6-B458-D6FEAA03BFEE}"/>
              </a:ext>
            </a:extLst>
          </p:cNvPr>
          <p:cNvPicPr>
            <a:picLocks noChangeAspect="1"/>
          </p:cNvPicPr>
          <p:nvPr/>
        </p:nvPicPr>
        <p:blipFill>
          <a:blip r:embed="rId13"/>
          <a:stretch>
            <a:fillRect/>
          </a:stretch>
        </p:blipFill>
        <p:spPr>
          <a:xfrm>
            <a:off x="12268187" y="9021767"/>
            <a:ext cx="3892321" cy="299409"/>
          </a:xfrm>
          <a:prstGeom prst="rect">
            <a:avLst/>
          </a:prstGeom>
        </p:spPr>
      </p:pic>
      <p:pic>
        <p:nvPicPr>
          <p:cNvPr id="42" name="图片 41">
            <a:extLst>
              <a:ext uri="{FF2B5EF4-FFF2-40B4-BE49-F238E27FC236}">
                <a16:creationId xmlns:a16="http://schemas.microsoft.com/office/drawing/2014/main" id="{340E82A5-9795-D199-FB4A-49D64182F7BC}"/>
              </a:ext>
            </a:extLst>
          </p:cNvPr>
          <p:cNvPicPr>
            <a:picLocks noChangeAspect="1"/>
          </p:cNvPicPr>
          <p:nvPr/>
        </p:nvPicPr>
        <p:blipFill>
          <a:blip r:embed="rId9"/>
          <a:stretch>
            <a:fillRect/>
          </a:stretch>
        </p:blipFill>
        <p:spPr>
          <a:xfrm>
            <a:off x="12212869" y="7325478"/>
            <a:ext cx="4017731" cy="332622"/>
          </a:xfrm>
          <a:prstGeom prst="rect">
            <a:avLst/>
          </a:prstGeom>
        </p:spPr>
      </p:pic>
      <p:pic>
        <p:nvPicPr>
          <p:cNvPr id="48" name="图片 47">
            <a:extLst>
              <a:ext uri="{FF2B5EF4-FFF2-40B4-BE49-F238E27FC236}">
                <a16:creationId xmlns:a16="http://schemas.microsoft.com/office/drawing/2014/main" id="{61959E80-B6F1-9942-F1E4-1541B695147B}"/>
              </a:ext>
            </a:extLst>
          </p:cNvPr>
          <p:cNvPicPr>
            <a:picLocks noChangeAspect="1"/>
          </p:cNvPicPr>
          <p:nvPr/>
        </p:nvPicPr>
        <p:blipFill>
          <a:blip r:embed="rId14"/>
          <a:stretch>
            <a:fillRect/>
          </a:stretch>
        </p:blipFill>
        <p:spPr>
          <a:xfrm>
            <a:off x="12269326" y="7801769"/>
            <a:ext cx="3891182" cy="260610"/>
          </a:xfrm>
          <a:prstGeom prst="rect">
            <a:avLst/>
          </a:prstGeom>
        </p:spPr>
      </p:pic>
    </p:spTree>
    <p:extLst>
      <p:ext uri="{BB962C8B-B14F-4D97-AF65-F5344CB8AC3E}">
        <p14:creationId xmlns:p14="http://schemas.microsoft.com/office/powerpoint/2010/main" val="1666176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02407D95-B377-494A-8658-A9209A52DBAC}"/>
              </a:ext>
            </a:extLst>
          </p:cNvPr>
          <p:cNvSpPr txBox="1"/>
          <p:nvPr/>
        </p:nvSpPr>
        <p:spPr>
          <a:xfrm>
            <a:off x="533400" y="2933700"/>
            <a:ext cx="6134100"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用记事本打开如下图：</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6" name="TextBox 3">
            <a:extLst>
              <a:ext uri="{FF2B5EF4-FFF2-40B4-BE49-F238E27FC236}">
                <a16:creationId xmlns:a16="http://schemas.microsoft.com/office/drawing/2014/main" id="{458F5093-9473-4F0A-9338-6A965BA1A667}"/>
              </a:ext>
            </a:extLst>
          </p:cNvPr>
          <p:cNvSpPr txBox="1"/>
          <p:nvPr/>
        </p:nvSpPr>
        <p:spPr>
          <a:xfrm>
            <a:off x="524435" y="5212863"/>
            <a:ext cx="17678400" cy="1477328"/>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上图完全无法阅读，这是因为该文件被</a:t>
            </a:r>
            <a:r>
              <a:rPr lang="en-US" altLang="zh-CN" sz="3200" dirty="0" err="1">
                <a:solidFill>
                  <a:srgbClr val="737373"/>
                </a:solidFill>
                <a:latin typeface="仿宋" panose="02010609060101010101" pitchFamily="49" charset="-122"/>
                <a:ea typeface="仿宋" panose="02010609060101010101" pitchFamily="49" charset="-122"/>
              </a:rPr>
              <a:t>zlib</a:t>
            </a:r>
            <a:r>
              <a:rPr lang="zh-CN" altLang="en-US" sz="3200" dirty="0">
                <a:solidFill>
                  <a:srgbClr val="737373"/>
                </a:solidFill>
                <a:latin typeface="仿宋" panose="02010609060101010101" pitchFamily="49" charset="-122"/>
                <a:ea typeface="仿宋" panose="02010609060101010101" pitchFamily="49" charset="-122"/>
              </a:rPr>
              <a:t>库</a:t>
            </a:r>
            <a:r>
              <a:rPr lang="zh-CN" altLang="en-US" sz="3200" baseline="30000" dirty="0">
                <a:solidFill>
                  <a:srgbClr val="737373"/>
                </a:solidFill>
                <a:latin typeface="仿宋" panose="02010609060101010101" pitchFamily="49" charset="-122"/>
                <a:ea typeface="仿宋" panose="02010609060101010101" pitchFamily="49" charset="-122"/>
              </a:rPr>
              <a:t>①</a:t>
            </a:r>
            <a:r>
              <a:rPr lang="zh-CN" altLang="en-US" sz="3200" dirty="0">
                <a:solidFill>
                  <a:srgbClr val="737373"/>
                </a:solidFill>
                <a:latin typeface="仿宋" panose="02010609060101010101" pitchFamily="49" charset="-122"/>
                <a:ea typeface="仿宋" panose="02010609060101010101" pitchFamily="49" charset="-122"/>
              </a:rPr>
              <a:t>所实现的</a:t>
            </a:r>
            <a:r>
              <a:rPr lang="en-US" altLang="zh-CN" sz="3200" dirty="0">
                <a:solidFill>
                  <a:srgbClr val="737373"/>
                </a:solidFill>
                <a:latin typeface="仿宋" panose="02010609060101010101" pitchFamily="49" charset="-122"/>
                <a:ea typeface="仿宋" panose="02010609060101010101" pitchFamily="49" charset="-122"/>
              </a:rPr>
              <a:t>DEFALTE</a:t>
            </a:r>
            <a:r>
              <a:rPr lang="zh-CN" altLang="en-US" sz="3200" baseline="30000" dirty="0">
                <a:solidFill>
                  <a:srgbClr val="737373"/>
                </a:solidFill>
                <a:latin typeface="仿宋" panose="02010609060101010101" pitchFamily="49" charset="-122"/>
                <a:ea typeface="仿宋" panose="02010609060101010101" pitchFamily="49" charset="-122"/>
              </a:rPr>
              <a:t>②</a:t>
            </a:r>
            <a:r>
              <a:rPr lang="zh-CN" altLang="en-US" sz="3200" dirty="0">
                <a:solidFill>
                  <a:srgbClr val="737373"/>
                </a:solidFill>
                <a:latin typeface="仿宋" panose="02010609060101010101" pitchFamily="49" charset="-122"/>
                <a:ea typeface="仿宋" panose="02010609060101010101" pitchFamily="49" charset="-122"/>
              </a:rPr>
              <a:t>压缩算法压缩过了。</a:t>
            </a:r>
            <a:endParaRPr lang="en-US" altLang="zh-CN" sz="3200" dirty="0">
              <a:solidFill>
                <a:srgbClr val="737373"/>
              </a:solidFill>
              <a:latin typeface="仿宋" panose="02010609060101010101" pitchFamily="49" charset="-122"/>
              <a:ea typeface="仿宋" panose="02010609060101010101" pitchFamily="49" charset="-122"/>
            </a:endParaRPr>
          </a:p>
          <a:p>
            <a:r>
              <a:rPr lang="en-US" altLang="zh-CN" sz="3200" dirty="0">
                <a:solidFill>
                  <a:srgbClr val="737373"/>
                </a:solidFill>
                <a:latin typeface="仿宋" panose="02010609060101010101" pitchFamily="49" charset="-122"/>
                <a:ea typeface="仿宋" panose="02010609060101010101" pitchFamily="49" charset="-122"/>
              </a:rPr>
              <a:t>java.util.zip</a:t>
            </a:r>
            <a:r>
              <a:rPr lang="zh-CN" altLang="en-US" sz="3200" baseline="30000" dirty="0">
                <a:solidFill>
                  <a:srgbClr val="737373"/>
                </a:solidFill>
                <a:latin typeface="仿宋" panose="02010609060101010101" pitchFamily="49" charset="-122"/>
                <a:ea typeface="仿宋" panose="02010609060101010101" pitchFamily="49" charset="-122"/>
              </a:rPr>
              <a:t>③</a:t>
            </a:r>
            <a:r>
              <a:rPr lang="zh-CN" altLang="en-US" sz="3200" dirty="0">
                <a:solidFill>
                  <a:srgbClr val="737373"/>
                </a:solidFill>
                <a:latin typeface="仿宋" panose="02010609060101010101" pitchFamily="49" charset="-122"/>
                <a:ea typeface="仿宋" panose="02010609060101010101" pitchFamily="49" charset="-122"/>
              </a:rPr>
              <a:t>提供了</a:t>
            </a:r>
            <a:r>
              <a:rPr lang="en-US" altLang="zh-CN" sz="3200" dirty="0" err="1">
                <a:solidFill>
                  <a:srgbClr val="737373"/>
                </a:solidFill>
                <a:latin typeface="仿宋" panose="02010609060101010101" pitchFamily="49" charset="-122"/>
                <a:ea typeface="仿宋" panose="02010609060101010101" pitchFamily="49" charset="-122"/>
              </a:rPr>
              <a:t>zlib</a:t>
            </a:r>
            <a:r>
              <a:rPr lang="zh-CN" altLang="en-US" sz="3200" dirty="0">
                <a:solidFill>
                  <a:srgbClr val="737373"/>
                </a:solidFill>
                <a:latin typeface="仿宋" panose="02010609060101010101" pitchFamily="49" charset="-122"/>
                <a:ea typeface="仿宋" panose="02010609060101010101" pitchFamily="49" charset="-122"/>
              </a:rPr>
              <a:t>的</a:t>
            </a:r>
            <a:r>
              <a:rPr lang="en-US" altLang="zh-CN" sz="3200" dirty="0">
                <a:solidFill>
                  <a:srgbClr val="737373"/>
                </a:solidFill>
                <a:latin typeface="仿宋" panose="02010609060101010101" pitchFamily="49" charset="-122"/>
                <a:ea typeface="仿宋" panose="02010609060101010101" pitchFamily="49" charset="-122"/>
              </a:rPr>
              <a:t>java</a:t>
            </a:r>
            <a:r>
              <a:rPr lang="zh-CN" altLang="en-US" sz="3200" dirty="0">
                <a:solidFill>
                  <a:srgbClr val="737373"/>
                </a:solidFill>
                <a:latin typeface="仿宋" panose="02010609060101010101" pitchFamily="49" charset="-122"/>
                <a:ea typeface="仿宋" panose="02010609060101010101" pitchFamily="49" charset="-122"/>
              </a:rPr>
              <a:t>接口，我用此编写了解压的代码，见课程文件。对解压后的文件用记事本打开查看如下：</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8" name="文本框 7">
            <a:extLst>
              <a:ext uri="{FF2B5EF4-FFF2-40B4-BE49-F238E27FC236}">
                <a16:creationId xmlns:a16="http://schemas.microsoft.com/office/drawing/2014/main" id="{0AE60CC4-0253-4EB1-BFA8-C1D73080B9D9}"/>
              </a:ext>
            </a:extLst>
          </p:cNvPr>
          <p:cNvSpPr txBox="1"/>
          <p:nvPr/>
        </p:nvSpPr>
        <p:spPr>
          <a:xfrm>
            <a:off x="457200" y="9317512"/>
            <a:ext cx="15240000"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①</a:t>
            </a:r>
            <a:r>
              <a:rPr lang="en-US" altLang="zh-CN" dirty="0" err="1">
                <a:latin typeface="Times New Roman" panose="02020603050405020304" pitchFamily="18" charset="0"/>
                <a:cs typeface="Times New Roman" panose="02020603050405020304" pitchFamily="18" charset="0"/>
              </a:rPr>
              <a:t>zlib</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https://zlib.net/</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②</a:t>
            </a:r>
            <a:r>
              <a:rPr lang="en-US" altLang="zh-CN" dirty="0">
                <a:latin typeface="Times New Roman" panose="02020603050405020304" pitchFamily="18" charset="0"/>
                <a:cs typeface="Times New Roman" panose="02020603050405020304" pitchFamily="18" charset="0"/>
              </a:rPr>
              <a:t>DEFLATE: DEFLATE is described in RFC 1951 (https://tools.ietf.org/html/rfc1951), and in the </a:t>
            </a:r>
            <a:r>
              <a:rPr lang="en-US" altLang="zh-CN" dirty="0" err="1">
                <a:latin typeface="Times New Roman" panose="02020603050405020304" pitchFamily="18" charset="0"/>
                <a:cs typeface="Times New Roman" panose="02020603050405020304" pitchFamily="18" charset="0"/>
              </a:rPr>
              <a:t>zlib</a:t>
            </a:r>
            <a:r>
              <a:rPr lang="en-US" altLang="zh-CN" dirty="0">
                <a:latin typeface="Times New Roman" panose="02020603050405020304" pitchFamily="18" charset="0"/>
                <a:cs typeface="Times New Roman" panose="02020603050405020304" pitchFamily="18" charset="0"/>
              </a:rPr>
              <a:t> documentation (</a:t>
            </a:r>
            <a:r>
              <a:rPr lang="en-US" altLang="zh-CN"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https://zlib.net/feldspar.html</a:t>
            </a:r>
            <a:r>
              <a:rPr lang="en-US" altLang="zh-CN" dirty="0">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③</a:t>
            </a:r>
            <a:r>
              <a:rPr lang="en-US" altLang="zh-CN" dirty="0">
                <a:latin typeface="Times New Roman" panose="02020603050405020304" pitchFamily="18" charset="0"/>
                <a:cs typeface="Times New Roman" panose="02020603050405020304" pitchFamily="18" charset="0"/>
              </a:rPr>
              <a:t>java.util.zip</a:t>
            </a:r>
            <a:r>
              <a:rPr lang="zh-CN" altLang="en-US" dirty="0">
                <a:latin typeface="Times New Roman" panose="02020603050405020304" pitchFamily="18" charset="0"/>
                <a:cs typeface="Times New Roman" panose="02020603050405020304" pitchFamily="18" charset="0"/>
              </a:rPr>
              <a:t>在线帮助手册</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4"/>
              </a:rPr>
              <a:t>https://docs.oracle.com/javase/8/docs/api/java/util/zip/package-summary.html</a:t>
            </a:r>
            <a:endParaRPr lang="en-US" altLang="zh-CN"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207FFE74-BB48-4C25-B7B0-B00DB80074A2}"/>
              </a:ext>
            </a:extLst>
          </p:cNvPr>
          <p:cNvSpPr txBox="1"/>
          <p:nvPr/>
        </p:nvSpPr>
        <p:spPr>
          <a:xfrm>
            <a:off x="5791200" y="994708"/>
            <a:ext cx="11963400" cy="1938992"/>
          </a:xfrm>
          <a:prstGeom prst="rect">
            <a:avLst/>
          </a:prstGeom>
          <a:noFill/>
        </p:spPr>
        <p:txBody>
          <a:bodyPr wrap="square">
            <a:spAutoFit/>
          </a:bodyPr>
          <a:lstStyle/>
          <a:p>
            <a:r>
              <a:rPr lang="en-US" altLang="zh-CN" sz="2400" dirty="0">
                <a:latin typeface="仿宋" panose="02010609060101010101" pitchFamily="49" charset="-122"/>
                <a:ea typeface="仿宋" panose="02010609060101010101" pitchFamily="49" charset="-122"/>
              </a:rPr>
              <a:t>1d880d56f3bb1e72450896a23b184f26e83f6872</a:t>
            </a:r>
            <a:r>
              <a:rPr lang="zh-CN" altLang="en-US" sz="2400" dirty="0">
                <a:latin typeface="仿宋" panose="02010609060101010101" pitchFamily="49" charset="-122"/>
                <a:ea typeface="仿宋" panose="02010609060101010101" pitchFamily="49" charset="-122"/>
              </a:rPr>
              <a:t>是一个</a:t>
            </a:r>
            <a:r>
              <a:rPr lang="en-US" altLang="zh-CN" sz="2400" dirty="0">
                <a:latin typeface="仿宋" panose="02010609060101010101" pitchFamily="49" charset="-122"/>
                <a:ea typeface="仿宋" panose="02010609060101010101" pitchFamily="49" charset="-122"/>
              </a:rPr>
              <a:t>SHA1</a:t>
            </a:r>
            <a:r>
              <a:rPr lang="zh-CN" altLang="en-US" sz="2400" dirty="0">
                <a:latin typeface="仿宋" panose="02010609060101010101" pitchFamily="49" charset="-122"/>
                <a:ea typeface="仿宋" panose="02010609060101010101" pitchFamily="49" charset="-122"/>
              </a:rPr>
              <a:t>哈希值。</a:t>
            </a:r>
            <a:endParaRPr lang="en-US" altLang="zh-CN" sz="2400" dirty="0">
              <a:latin typeface="仿宋" panose="02010609060101010101" pitchFamily="49" charset="-122"/>
              <a:ea typeface="仿宋" panose="02010609060101010101" pitchFamily="49" charset="-122"/>
            </a:endParaRPr>
          </a:p>
          <a:p>
            <a:r>
              <a:rPr lang="zh-CN" altLang="en-US" sz="2400" dirty="0">
                <a:latin typeface="仿宋" panose="02010609060101010101" pitchFamily="49" charset="-122"/>
                <a:ea typeface="仿宋" panose="02010609060101010101" pitchFamily="49" charset="-122"/>
              </a:rPr>
              <a:t>该值根据原始文件（此处是</a:t>
            </a:r>
            <a:r>
              <a:rPr lang="en-US" altLang="zh-CN" sz="2400" dirty="0">
                <a:latin typeface="仿宋" panose="02010609060101010101" pitchFamily="49" charset="-122"/>
                <a:ea typeface="仿宋" panose="02010609060101010101" pitchFamily="49" charset="-122"/>
              </a:rPr>
              <a:t>singers.txt</a:t>
            </a:r>
            <a:r>
              <a:rPr lang="zh-CN" altLang="en-US" sz="2400" dirty="0">
                <a:latin typeface="仿宋" panose="02010609060101010101" pitchFamily="49" charset="-122"/>
                <a:ea typeface="仿宋" panose="02010609060101010101" pitchFamily="49" charset="-122"/>
              </a:rPr>
              <a:t>）的内容生成，只与文件内容有关。</a:t>
            </a:r>
            <a:endParaRPr lang="en-US" altLang="zh-CN" sz="2400" dirty="0">
              <a:latin typeface="仿宋" panose="02010609060101010101" pitchFamily="49" charset="-122"/>
              <a:ea typeface="仿宋" panose="02010609060101010101" pitchFamily="49" charset="-122"/>
            </a:endParaRPr>
          </a:p>
          <a:p>
            <a:r>
              <a:rPr lang="zh-CN" altLang="en-US" sz="2400" dirty="0">
                <a:latin typeface="仿宋" panose="02010609060101010101" pitchFamily="49" charset="-122"/>
                <a:ea typeface="仿宋" panose="02010609060101010101" pitchFamily="49" charset="-122"/>
              </a:rPr>
              <a:t>只要文件内容相同，该值就完全相同。</a:t>
            </a:r>
            <a:endParaRPr lang="en-US" altLang="zh-CN" sz="2400" dirty="0">
              <a:latin typeface="仿宋" panose="02010609060101010101" pitchFamily="49" charset="-122"/>
              <a:ea typeface="仿宋" panose="02010609060101010101" pitchFamily="49" charset="-122"/>
            </a:endParaRPr>
          </a:p>
          <a:p>
            <a:r>
              <a:rPr lang="zh-CN" altLang="en-US" sz="2400" dirty="0">
                <a:latin typeface="仿宋" panose="02010609060101010101" pitchFamily="49" charset="-122"/>
                <a:ea typeface="仿宋" panose="02010609060101010101" pitchFamily="49" charset="-122"/>
              </a:rPr>
              <a:t>试思考</a:t>
            </a:r>
            <a:r>
              <a:rPr lang="en-US" altLang="zh-CN" sz="2400" dirty="0">
                <a:latin typeface="仿宋" panose="02010609060101010101" pitchFamily="49" charset="-122"/>
                <a:ea typeface="仿宋" panose="02010609060101010101" pitchFamily="49" charset="-122"/>
              </a:rPr>
              <a:t>git</a:t>
            </a:r>
            <a:r>
              <a:rPr lang="zh-CN" altLang="en-US" sz="2400" dirty="0">
                <a:latin typeface="仿宋" panose="02010609060101010101" pitchFamily="49" charset="-122"/>
                <a:ea typeface="仿宋" panose="02010609060101010101" pitchFamily="49" charset="-122"/>
              </a:rPr>
              <a:t>将哈希值前两位作为文件夹名、后</a:t>
            </a:r>
            <a:r>
              <a:rPr lang="en-US" altLang="zh-CN" sz="2400" dirty="0">
                <a:latin typeface="仿宋" panose="02010609060101010101" pitchFamily="49" charset="-122"/>
                <a:ea typeface="仿宋" panose="02010609060101010101" pitchFamily="49" charset="-122"/>
              </a:rPr>
              <a:t>38</a:t>
            </a:r>
            <a:r>
              <a:rPr lang="zh-CN" altLang="en-US" sz="2400" dirty="0">
                <a:latin typeface="仿宋" panose="02010609060101010101" pitchFamily="49" charset="-122"/>
                <a:ea typeface="仿宋" panose="02010609060101010101" pitchFamily="49" charset="-122"/>
              </a:rPr>
              <a:t>位作为文件名的原因。</a:t>
            </a:r>
            <a:endParaRPr lang="en-US" altLang="zh-CN" sz="2400" dirty="0">
              <a:latin typeface="仿宋" panose="02010609060101010101" pitchFamily="49" charset="-122"/>
              <a:ea typeface="仿宋" panose="02010609060101010101" pitchFamily="49" charset="-122"/>
            </a:endParaRPr>
          </a:p>
          <a:p>
            <a:r>
              <a:rPr lang="zh-CN" altLang="en-US" sz="2400" dirty="0">
                <a:latin typeface="仿宋" panose="02010609060101010101" pitchFamily="49" charset="-122"/>
                <a:ea typeface="仿宋" panose="02010609060101010101" pitchFamily="49" charset="-122"/>
              </a:rPr>
              <a:t>答：加快搜索速度，缩小搜索范围；防止单文件夹里文件过多，部分操作系统有限制。</a:t>
            </a:r>
            <a:endParaRPr lang="en-US" altLang="zh-CN" sz="2400" dirty="0">
              <a:latin typeface="仿宋" panose="02010609060101010101" pitchFamily="49" charset="-122"/>
              <a:ea typeface="仿宋" panose="02010609060101010101" pitchFamily="49" charset="-122"/>
            </a:endParaRPr>
          </a:p>
        </p:txBody>
      </p:sp>
      <p:sp>
        <p:nvSpPr>
          <p:cNvPr id="14" name="TextBox 2">
            <a:extLst>
              <a:ext uri="{FF2B5EF4-FFF2-40B4-BE49-F238E27FC236}">
                <a16:creationId xmlns:a16="http://schemas.microsoft.com/office/drawing/2014/main" id="{CEDCE0F0-EFC4-4C5F-8567-A00416B274C1}"/>
              </a:ext>
            </a:extLst>
          </p:cNvPr>
          <p:cNvSpPr txBox="1"/>
          <p:nvPr/>
        </p:nvSpPr>
        <p:spPr>
          <a:xfrm>
            <a:off x="257384" y="-36731"/>
            <a:ext cx="7591216"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深入探究</a:t>
            </a:r>
            <a:r>
              <a:rPr lang="en-US" altLang="zh-CN" sz="7200" spc="201" dirty="0">
                <a:solidFill>
                  <a:srgbClr val="737373"/>
                </a:solidFill>
                <a:ea typeface="字由点字典黑 65J"/>
              </a:rPr>
              <a:t>blob</a:t>
            </a:r>
            <a:r>
              <a:rPr lang="zh-CN" altLang="en-US" sz="7200" spc="201" dirty="0">
                <a:solidFill>
                  <a:srgbClr val="737373"/>
                </a:solidFill>
                <a:ea typeface="字由点字典黑 65J"/>
              </a:rPr>
              <a:t>文件</a:t>
            </a:r>
            <a:endParaRPr lang="en-US" sz="7200" spc="201" dirty="0">
              <a:solidFill>
                <a:srgbClr val="737373"/>
              </a:solidFill>
              <a:ea typeface="字由点字典黑 65J"/>
            </a:endParaRPr>
          </a:p>
        </p:txBody>
      </p:sp>
      <p:pic>
        <p:nvPicPr>
          <p:cNvPr id="3" name="图片 2">
            <a:extLst>
              <a:ext uri="{FF2B5EF4-FFF2-40B4-BE49-F238E27FC236}">
                <a16:creationId xmlns:a16="http://schemas.microsoft.com/office/drawing/2014/main" id="{1D12EA2B-BA98-5856-B443-9F763E39CC4A}"/>
              </a:ext>
            </a:extLst>
          </p:cNvPr>
          <p:cNvPicPr>
            <a:picLocks noChangeAspect="1"/>
          </p:cNvPicPr>
          <p:nvPr/>
        </p:nvPicPr>
        <p:blipFill>
          <a:blip r:embed="rId5"/>
          <a:stretch>
            <a:fillRect/>
          </a:stretch>
        </p:blipFill>
        <p:spPr>
          <a:xfrm>
            <a:off x="609600" y="6987798"/>
            <a:ext cx="7697530" cy="1737101"/>
          </a:xfrm>
          <a:prstGeom prst="rect">
            <a:avLst/>
          </a:prstGeom>
        </p:spPr>
      </p:pic>
      <p:pic>
        <p:nvPicPr>
          <p:cNvPr id="10" name="图片 9">
            <a:extLst>
              <a:ext uri="{FF2B5EF4-FFF2-40B4-BE49-F238E27FC236}">
                <a16:creationId xmlns:a16="http://schemas.microsoft.com/office/drawing/2014/main" id="{B172C062-B6D8-019F-0BD4-3C9A06083606}"/>
              </a:ext>
            </a:extLst>
          </p:cNvPr>
          <p:cNvPicPr>
            <a:picLocks noChangeAspect="1"/>
          </p:cNvPicPr>
          <p:nvPr/>
        </p:nvPicPr>
        <p:blipFill>
          <a:blip r:embed="rId6"/>
          <a:stretch>
            <a:fillRect/>
          </a:stretch>
        </p:blipFill>
        <p:spPr>
          <a:xfrm>
            <a:off x="533400" y="1324194"/>
            <a:ext cx="4843892" cy="1457105"/>
          </a:xfrm>
          <a:prstGeom prst="rect">
            <a:avLst/>
          </a:prstGeom>
        </p:spPr>
      </p:pic>
      <p:pic>
        <p:nvPicPr>
          <p:cNvPr id="17" name="图片 16">
            <a:extLst>
              <a:ext uri="{FF2B5EF4-FFF2-40B4-BE49-F238E27FC236}">
                <a16:creationId xmlns:a16="http://schemas.microsoft.com/office/drawing/2014/main" id="{CB4ED016-43AD-2AEB-542D-DF9C4D7B26C0}"/>
              </a:ext>
            </a:extLst>
          </p:cNvPr>
          <p:cNvPicPr>
            <a:picLocks noChangeAspect="1"/>
          </p:cNvPicPr>
          <p:nvPr/>
        </p:nvPicPr>
        <p:blipFill>
          <a:blip r:embed="rId7"/>
          <a:stretch>
            <a:fillRect/>
          </a:stretch>
        </p:blipFill>
        <p:spPr>
          <a:xfrm>
            <a:off x="524435" y="3882708"/>
            <a:ext cx="7546530" cy="1032548"/>
          </a:xfrm>
          <a:prstGeom prst="rect">
            <a:avLst/>
          </a:prstGeom>
        </p:spPr>
      </p:pic>
    </p:spTree>
    <p:extLst>
      <p:ext uri="{BB962C8B-B14F-4D97-AF65-F5344CB8AC3E}">
        <p14:creationId xmlns:p14="http://schemas.microsoft.com/office/powerpoint/2010/main" val="3568494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C6B7ABE-DA2B-4E29-974F-091F6CA6978B}"/>
              </a:ext>
            </a:extLst>
          </p:cNvPr>
          <p:cNvSpPr txBox="1"/>
          <p:nvPr/>
        </p:nvSpPr>
        <p:spPr>
          <a:xfrm>
            <a:off x="872836" y="342901"/>
            <a:ext cx="1116676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blob</a:t>
            </a:r>
            <a:r>
              <a:rPr lang="zh-CN" altLang="en-US" sz="7200" spc="201" dirty="0">
                <a:solidFill>
                  <a:srgbClr val="737373"/>
                </a:solidFill>
                <a:ea typeface="字由点字典黑 65J"/>
              </a:rPr>
              <a:t>文件</a:t>
            </a:r>
            <a:endParaRPr lang="en-US" sz="7200" spc="201" dirty="0">
              <a:solidFill>
                <a:srgbClr val="737373"/>
              </a:solidFill>
              <a:ea typeface="字由点字典黑 65J"/>
            </a:endParaRPr>
          </a:p>
        </p:txBody>
      </p:sp>
      <p:sp>
        <p:nvSpPr>
          <p:cNvPr id="3" name="TextBox 3">
            <a:extLst>
              <a:ext uri="{FF2B5EF4-FFF2-40B4-BE49-F238E27FC236}">
                <a16:creationId xmlns:a16="http://schemas.microsoft.com/office/drawing/2014/main" id="{B89D0D49-B23D-4E3A-A05D-3573731B0F28}"/>
              </a:ext>
            </a:extLst>
          </p:cNvPr>
          <p:cNvSpPr txBox="1"/>
          <p:nvPr/>
        </p:nvSpPr>
        <p:spPr>
          <a:xfrm>
            <a:off x="533400" y="2933701"/>
            <a:ext cx="17373600" cy="1969770"/>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文件名（</a:t>
            </a:r>
            <a:r>
              <a:rPr lang="en-US" altLang="zh-CN" sz="3200" dirty="0">
                <a:solidFill>
                  <a:srgbClr val="737373"/>
                </a:solidFill>
                <a:latin typeface="仿宋" panose="02010609060101010101" pitchFamily="49" charset="-122"/>
                <a:ea typeface="仿宋" panose="02010609060101010101" pitchFamily="49" charset="-122"/>
              </a:rPr>
              <a:t>key</a:t>
            </a:r>
            <a:r>
              <a:rPr lang="zh-CN" altLang="en-US" sz="3200" dirty="0">
                <a:solidFill>
                  <a:srgbClr val="737373"/>
                </a:solidFill>
                <a:latin typeface="仿宋" panose="02010609060101010101" pitchFamily="49" charset="-122"/>
                <a:ea typeface="仿宋" panose="02010609060101010101" pitchFamily="49" charset="-122"/>
              </a:rPr>
              <a:t>）：根据源文件内容生成的</a:t>
            </a:r>
            <a:r>
              <a:rPr lang="en-US" altLang="zh-CN" sz="3200" dirty="0">
                <a:solidFill>
                  <a:srgbClr val="737373"/>
                </a:solidFill>
                <a:latin typeface="仿宋" panose="02010609060101010101" pitchFamily="49" charset="-122"/>
                <a:ea typeface="仿宋" panose="02010609060101010101" pitchFamily="49" charset="-122"/>
              </a:rPr>
              <a:t>SHA1</a:t>
            </a:r>
            <a:r>
              <a:rPr lang="zh-CN" altLang="en-US" sz="3200" dirty="0">
                <a:solidFill>
                  <a:srgbClr val="737373"/>
                </a:solidFill>
                <a:latin typeface="仿宋" panose="02010609060101010101" pitchFamily="49" charset="-122"/>
                <a:ea typeface="仿宋" panose="02010609060101010101" pitchFamily="49" charset="-122"/>
              </a:rPr>
              <a:t>哈希值。（只与文件内容有关，与文件名等无关）</a:t>
            </a:r>
            <a:endParaRPr lang="en-US" altLang="zh-CN" sz="3200" dirty="0">
              <a:solidFill>
                <a:srgbClr val="737373"/>
              </a:solidFill>
              <a:latin typeface="仿宋" panose="02010609060101010101" pitchFamily="49" charset="-122"/>
              <a:ea typeface="仿宋" panose="02010609060101010101" pitchFamily="49" charset="-122"/>
            </a:endParaRPr>
          </a:p>
          <a:p>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文件正文（</a:t>
            </a:r>
            <a:r>
              <a:rPr lang="en-US" altLang="zh-CN" sz="3200" dirty="0">
                <a:solidFill>
                  <a:srgbClr val="737373"/>
                </a:solidFill>
                <a:latin typeface="仿宋" panose="02010609060101010101" pitchFamily="49" charset="-122"/>
                <a:ea typeface="仿宋" panose="02010609060101010101" pitchFamily="49" charset="-122"/>
              </a:rPr>
              <a:t>value</a:t>
            </a:r>
            <a:r>
              <a:rPr lang="zh-CN" altLang="en-US" sz="3200" dirty="0">
                <a:solidFill>
                  <a:srgbClr val="737373"/>
                </a:solidFill>
                <a:latin typeface="仿宋" panose="02010609060101010101" pitchFamily="49" charset="-122"/>
                <a:ea typeface="仿宋" panose="02010609060101010101" pitchFamily="49" charset="-122"/>
              </a:rPr>
              <a:t>）：</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空格</a:t>
            </a:r>
            <a:r>
              <a:rPr lang="en-US" altLang="zh-CN" sz="3200" dirty="0">
                <a:solidFill>
                  <a:srgbClr val="737373"/>
                </a:solidFill>
                <a:latin typeface="仿宋" panose="02010609060101010101" pitchFamily="49" charset="-122"/>
                <a:ea typeface="仿宋" panose="02010609060101010101" pitchFamily="49" charset="-122"/>
              </a:rPr>
              <a:t>+size(</a:t>
            </a:r>
            <a:r>
              <a:rPr lang="zh-CN" altLang="en-US" sz="3200" dirty="0">
                <a:solidFill>
                  <a:srgbClr val="737373"/>
                </a:solidFill>
                <a:latin typeface="仿宋" panose="02010609060101010101" pitchFamily="49" charset="-122"/>
                <a:ea typeface="仿宋" panose="02010609060101010101" pitchFamily="49" charset="-122"/>
              </a:rPr>
              <a:t>原始文件字节数</a:t>
            </a:r>
            <a:r>
              <a:rPr lang="en-US" altLang="zh-CN" sz="3200" dirty="0">
                <a:solidFill>
                  <a:srgbClr val="737373"/>
                </a:solidFill>
                <a:latin typeface="仿宋" panose="02010609060101010101" pitchFamily="49" charset="-122"/>
                <a:ea typeface="仿宋" panose="02010609060101010101" pitchFamily="49" charset="-122"/>
              </a:rPr>
              <a:t>)+</a:t>
            </a:r>
            <a:r>
              <a:rPr lang="en-US" altLang="zh-CN" sz="3200" dirty="0" err="1">
                <a:solidFill>
                  <a:srgbClr val="737373"/>
                </a:solidFill>
                <a:latin typeface="仿宋" panose="02010609060101010101" pitchFamily="49" charset="-122"/>
                <a:ea typeface="仿宋" panose="02010609060101010101" pitchFamily="49" charset="-122"/>
              </a:rPr>
              <a:t>null+content</a:t>
            </a:r>
            <a:r>
              <a:rPr lang="en-US" altLang="zh-CN" sz="3200" dirty="0">
                <a:solidFill>
                  <a:srgbClr val="737373"/>
                </a:solidFill>
                <a:latin typeface="仿宋" panose="02010609060101010101" pitchFamily="49" charset="-122"/>
                <a:ea typeface="仿宋" panose="02010609060101010101" pitchFamily="49" charset="-122"/>
              </a:rPr>
              <a:t>(</a:t>
            </a:r>
            <a:r>
              <a:rPr lang="zh-CN" altLang="en-US" sz="3200" dirty="0">
                <a:solidFill>
                  <a:srgbClr val="737373"/>
                </a:solidFill>
                <a:latin typeface="仿宋" panose="02010609060101010101" pitchFamily="49" charset="-122"/>
                <a:ea typeface="仿宋" panose="02010609060101010101" pitchFamily="49" charset="-122"/>
              </a:rPr>
              <a:t>文件内容</a:t>
            </a:r>
            <a:r>
              <a:rPr lang="en-US" altLang="zh-CN" sz="3200" dirty="0">
                <a:solidFill>
                  <a:srgbClr val="737373"/>
                </a:solidFill>
                <a:latin typeface="仿宋" panose="02010609060101010101" pitchFamily="49" charset="-122"/>
                <a:ea typeface="仿宋" panose="02010609060101010101" pitchFamily="49" charset="-122"/>
              </a:rPr>
              <a:t>)</a:t>
            </a:r>
          </a:p>
          <a:p>
            <a:endParaRPr lang="en-US" altLang="zh-CN" sz="32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685825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5FDFB5D-4789-420F-9B83-9E4A6BBD057F}"/>
              </a:ext>
            </a:extLst>
          </p:cNvPr>
          <p:cNvSpPr txBox="1"/>
          <p:nvPr/>
        </p:nvSpPr>
        <p:spPr>
          <a:xfrm>
            <a:off x="872836" y="342900"/>
            <a:ext cx="82711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用</a:t>
            </a:r>
            <a:r>
              <a:rPr lang="en-US" altLang="zh-CN" sz="7200" spc="201" dirty="0">
                <a:solidFill>
                  <a:srgbClr val="737373"/>
                </a:solidFill>
                <a:ea typeface="字由点字典黑 65J"/>
              </a:rPr>
              <a:t>Java</a:t>
            </a:r>
            <a:r>
              <a:rPr lang="zh-CN" altLang="en-US" sz="7200" spc="201" dirty="0">
                <a:solidFill>
                  <a:srgbClr val="737373"/>
                </a:solidFill>
                <a:ea typeface="字由点字典黑 65J"/>
              </a:rPr>
              <a:t>创建</a:t>
            </a:r>
            <a:r>
              <a:rPr lang="en-US" altLang="zh-CN" sz="7200" spc="201" dirty="0">
                <a:solidFill>
                  <a:srgbClr val="737373"/>
                </a:solidFill>
                <a:ea typeface="字由点字典黑 65J"/>
              </a:rPr>
              <a:t>blob</a:t>
            </a:r>
            <a:r>
              <a:rPr lang="zh-CN" altLang="en-US" sz="7200" spc="201" dirty="0">
                <a:solidFill>
                  <a:srgbClr val="737373"/>
                </a:solidFill>
                <a:ea typeface="字由点字典黑 65J"/>
              </a:rPr>
              <a:t>文件</a:t>
            </a:r>
            <a:endParaRPr lang="en-US" sz="7200" spc="201" dirty="0">
              <a:solidFill>
                <a:srgbClr val="737373"/>
              </a:solidFill>
              <a:ea typeface="字由点字典黑 65J"/>
            </a:endParaRPr>
          </a:p>
        </p:txBody>
      </p:sp>
      <p:sp>
        <p:nvSpPr>
          <p:cNvPr id="3" name="TextBox 3">
            <a:extLst>
              <a:ext uri="{FF2B5EF4-FFF2-40B4-BE49-F238E27FC236}">
                <a16:creationId xmlns:a16="http://schemas.microsoft.com/office/drawing/2014/main" id="{BC0E0F0D-053E-4158-8097-5B92C03C4932}"/>
              </a:ext>
            </a:extLst>
          </p:cNvPr>
          <p:cNvSpPr txBox="1"/>
          <p:nvPr/>
        </p:nvSpPr>
        <p:spPr>
          <a:xfrm>
            <a:off x="842700" y="4019025"/>
            <a:ext cx="14782800" cy="984885"/>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方案</a:t>
            </a:r>
            <a:r>
              <a:rPr lang="en-US" altLang="zh-CN" sz="3200" dirty="0">
                <a:solidFill>
                  <a:srgbClr val="737373"/>
                </a:solidFill>
                <a:latin typeface="仿宋" panose="02010609060101010101" pitchFamily="49" charset="-122"/>
                <a:ea typeface="仿宋" panose="02010609060101010101" pitchFamily="49" charset="-122"/>
              </a:rPr>
              <a:t>1</a:t>
            </a:r>
            <a:r>
              <a:rPr lang="zh-CN" altLang="en-US" sz="3200" dirty="0">
                <a:solidFill>
                  <a:srgbClr val="737373"/>
                </a:solidFill>
                <a:latin typeface="仿宋" panose="02010609060101010101" pitchFamily="49" charset="-122"/>
                <a:ea typeface="仿宋" panose="02010609060101010101" pitchFamily="49" charset="-122"/>
              </a:rPr>
              <a:t>：用</a:t>
            </a:r>
            <a:r>
              <a:rPr lang="en-US" altLang="zh-CN" sz="3200" dirty="0" err="1">
                <a:solidFill>
                  <a:srgbClr val="737373"/>
                </a:solidFill>
                <a:latin typeface="仿宋" panose="02010609060101010101" pitchFamily="49" charset="-122"/>
                <a:ea typeface="仿宋" panose="02010609060101010101" pitchFamily="49" charset="-122"/>
              </a:rPr>
              <a:t>FileWriter</a:t>
            </a:r>
            <a:r>
              <a:rPr lang="zh-CN" altLang="en-US" sz="3200" dirty="0">
                <a:solidFill>
                  <a:srgbClr val="737373"/>
                </a:solidFill>
                <a:latin typeface="仿宋" panose="02010609060101010101" pitchFamily="49" charset="-122"/>
                <a:ea typeface="仿宋" panose="02010609060101010101" pitchFamily="49" charset="-122"/>
              </a:rPr>
              <a:t>或</a:t>
            </a:r>
            <a:r>
              <a:rPr lang="en-US" altLang="zh-CN" sz="3200" dirty="0" err="1">
                <a:solidFill>
                  <a:srgbClr val="737373"/>
                </a:solidFill>
                <a:latin typeface="仿宋" panose="02010609060101010101" pitchFamily="49" charset="-122"/>
                <a:ea typeface="仿宋" panose="02010609060101010101" pitchFamily="49" charset="-122"/>
              </a:rPr>
              <a:t>FileOutputStream</a:t>
            </a:r>
            <a:r>
              <a:rPr lang="zh-CN" altLang="en-US" sz="3200" dirty="0">
                <a:solidFill>
                  <a:srgbClr val="737373"/>
                </a:solidFill>
                <a:latin typeface="仿宋" panose="02010609060101010101" pitchFamily="49" charset="-122"/>
                <a:ea typeface="仿宋" panose="02010609060101010101" pitchFamily="49" charset="-122"/>
              </a:rPr>
              <a:t>直接写字符串（例如“</a:t>
            </a:r>
            <a:r>
              <a:rPr lang="en-US" altLang="zh-CN" sz="3200" dirty="0">
                <a:solidFill>
                  <a:srgbClr val="737373"/>
                </a:solidFill>
                <a:latin typeface="仿宋" panose="02010609060101010101" pitchFamily="49" charset="-122"/>
                <a:ea typeface="仿宋" panose="02010609060101010101" pitchFamily="49" charset="-122"/>
              </a:rPr>
              <a:t>blob 5 </a:t>
            </a:r>
            <a:r>
              <a:rPr lang="en-US" altLang="zh-CN" sz="3200" dirty="0" err="1">
                <a:solidFill>
                  <a:srgbClr val="737373"/>
                </a:solidFill>
                <a:latin typeface="仿宋" panose="02010609060101010101" pitchFamily="49" charset="-122"/>
                <a:ea typeface="仿宋" panose="02010609060101010101" pitchFamily="49" charset="-122"/>
              </a:rPr>
              <a:t>aaaaa</a:t>
            </a:r>
            <a:r>
              <a:rPr lang="zh-CN" altLang="en-US" sz="3200" dirty="0">
                <a:solidFill>
                  <a:srgbClr val="737373"/>
                </a:solidFill>
                <a:latin typeface="仿宋" panose="02010609060101010101" pitchFamily="49" charset="-122"/>
                <a:ea typeface="仿宋" panose="02010609060101010101" pitchFamily="49" charset="-122"/>
              </a:rPr>
              <a:t>”）或其对应的字节流。</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4" name="TextBox 3">
            <a:extLst>
              <a:ext uri="{FF2B5EF4-FFF2-40B4-BE49-F238E27FC236}">
                <a16:creationId xmlns:a16="http://schemas.microsoft.com/office/drawing/2014/main" id="{1B625307-4828-436F-B286-6047B3397C2C}"/>
              </a:ext>
            </a:extLst>
          </p:cNvPr>
          <p:cNvSpPr txBox="1"/>
          <p:nvPr/>
        </p:nvSpPr>
        <p:spPr>
          <a:xfrm>
            <a:off x="912942" y="5121067"/>
            <a:ext cx="14782800"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方案</a:t>
            </a:r>
            <a:r>
              <a:rPr lang="en-US" altLang="zh-CN" sz="3200" dirty="0">
                <a:solidFill>
                  <a:srgbClr val="737373"/>
                </a:solidFill>
                <a:latin typeface="仿宋" panose="02010609060101010101" pitchFamily="49" charset="-122"/>
                <a:ea typeface="仿宋" panose="02010609060101010101" pitchFamily="49" charset="-122"/>
              </a:rPr>
              <a:t>2</a:t>
            </a:r>
            <a:r>
              <a:rPr lang="zh-CN" altLang="en-US" sz="3200" dirty="0">
                <a:solidFill>
                  <a:srgbClr val="737373"/>
                </a:solidFill>
                <a:latin typeface="仿宋" panose="02010609060101010101" pitchFamily="49" charset="-122"/>
                <a:ea typeface="仿宋" panose="02010609060101010101" pitchFamily="49" charset="-122"/>
              </a:rPr>
              <a:t>：用</a:t>
            </a:r>
            <a:r>
              <a:rPr lang="en-US" altLang="zh-CN" sz="3200" dirty="0" err="1">
                <a:solidFill>
                  <a:srgbClr val="737373"/>
                </a:solidFill>
                <a:latin typeface="仿宋" panose="02010609060101010101" pitchFamily="49" charset="-122"/>
                <a:ea typeface="仿宋" panose="02010609060101010101" pitchFamily="49" charset="-122"/>
              </a:rPr>
              <a:t>DataOutputStream</a:t>
            </a:r>
            <a:r>
              <a:rPr lang="zh-CN" altLang="en-US" sz="3200" dirty="0">
                <a:solidFill>
                  <a:srgbClr val="737373"/>
                </a:solidFill>
                <a:latin typeface="仿宋" panose="02010609060101010101" pitchFamily="49" charset="-122"/>
                <a:ea typeface="仿宋" panose="02010609060101010101" pitchFamily="49" charset="-122"/>
              </a:rPr>
              <a:t>的</a:t>
            </a:r>
            <a:r>
              <a:rPr lang="en-US" altLang="zh-CN" sz="3200" dirty="0" err="1">
                <a:solidFill>
                  <a:srgbClr val="737373"/>
                </a:solidFill>
                <a:latin typeface="仿宋" panose="02010609060101010101" pitchFamily="49" charset="-122"/>
                <a:ea typeface="仿宋" panose="02010609060101010101" pitchFamily="49" charset="-122"/>
              </a:rPr>
              <a:t>writeInt</a:t>
            </a:r>
            <a:r>
              <a:rPr lang="en-US" altLang="zh-CN" sz="3200" dirty="0">
                <a:solidFill>
                  <a:srgbClr val="737373"/>
                </a:solidFill>
                <a:latin typeface="仿宋" panose="02010609060101010101" pitchFamily="49" charset="-122"/>
                <a:ea typeface="仿宋" panose="02010609060101010101" pitchFamily="49" charset="-122"/>
              </a:rPr>
              <a:t>, </a:t>
            </a:r>
            <a:r>
              <a:rPr lang="en-US" altLang="zh-CN" sz="3200" dirty="0" err="1">
                <a:solidFill>
                  <a:srgbClr val="737373"/>
                </a:solidFill>
                <a:latin typeface="仿宋" panose="02010609060101010101" pitchFamily="49" charset="-122"/>
                <a:ea typeface="仿宋" panose="02010609060101010101" pitchFamily="49" charset="-122"/>
              </a:rPr>
              <a:t>writeUTF</a:t>
            </a:r>
            <a:r>
              <a:rPr lang="zh-CN" altLang="en-US" sz="3200" dirty="0">
                <a:solidFill>
                  <a:srgbClr val="737373"/>
                </a:solidFill>
                <a:latin typeface="仿宋" panose="02010609060101010101" pitchFamily="49" charset="-122"/>
                <a:ea typeface="仿宋" panose="02010609060101010101" pitchFamily="49" charset="-122"/>
              </a:rPr>
              <a:t>等方法写入文件。</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5" name="TextBox 3">
            <a:extLst>
              <a:ext uri="{FF2B5EF4-FFF2-40B4-BE49-F238E27FC236}">
                <a16:creationId xmlns:a16="http://schemas.microsoft.com/office/drawing/2014/main" id="{6F9CDB40-CA2D-474B-A0DC-5070A029D939}"/>
              </a:ext>
            </a:extLst>
          </p:cNvPr>
          <p:cNvSpPr txBox="1"/>
          <p:nvPr/>
        </p:nvSpPr>
        <p:spPr>
          <a:xfrm>
            <a:off x="882806" y="5847824"/>
            <a:ext cx="14782800" cy="984885"/>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方案</a:t>
            </a:r>
            <a:r>
              <a:rPr lang="en-US" altLang="zh-CN" sz="3200" dirty="0">
                <a:solidFill>
                  <a:srgbClr val="737373"/>
                </a:solidFill>
                <a:latin typeface="仿宋" panose="02010609060101010101" pitchFamily="49" charset="-122"/>
                <a:ea typeface="仿宋" panose="02010609060101010101" pitchFamily="49" charset="-122"/>
              </a:rPr>
              <a:t>3</a:t>
            </a:r>
            <a:r>
              <a:rPr lang="zh-CN" altLang="en-US" sz="3200" dirty="0">
                <a:solidFill>
                  <a:srgbClr val="737373"/>
                </a:solidFill>
                <a:latin typeface="仿宋" panose="02010609060101010101" pitchFamily="49" charset="-122"/>
                <a:ea typeface="仿宋" panose="02010609060101010101" pitchFamily="49" charset="-122"/>
              </a:rPr>
              <a:t>：将</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作为一个实现了</a:t>
            </a:r>
            <a:r>
              <a:rPr lang="en-US" altLang="zh-CN" sz="3200" dirty="0">
                <a:solidFill>
                  <a:srgbClr val="737373"/>
                </a:solidFill>
                <a:latin typeface="仿宋" panose="02010609060101010101" pitchFamily="49" charset="-122"/>
                <a:ea typeface="仿宋" panose="02010609060101010101" pitchFamily="49" charset="-122"/>
              </a:rPr>
              <a:t>Serializable</a:t>
            </a:r>
            <a:r>
              <a:rPr lang="zh-CN" altLang="en-US" sz="3200" dirty="0">
                <a:solidFill>
                  <a:srgbClr val="737373"/>
                </a:solidFill>
                <a:latin typeface="仿宋" panose="02010609060101010101" pitchFamily="49" charset="-122"/>
                <a:ea typeface="仿宋" panose="02010609060101010101" pitchFamily="49" charset="-122"/>
              </a:rPr>
              <a:t>接口的类（包含</a:t>
            </a:r>
            <a:r>
              <a:rPr lang="en-US" altLang="zh-CN" sz="3200" dirty="0" err="1">
                <a:solidFill>
                  <a:srgbClr val="737373"/>
                </a:solidFill>
                <a:latin typeface="仿宋" panose="02010609060101010101" pitchFamily="49" charset="-122"/>
                <a:ea typeface="仿宋" panose="02010609060101010101" pitchFamily="49" charset="-122"/>
              </a:rPr>
              <a:t>type,size,content</a:t>
            </a:r>
            <a:r>
              <a:rPr lang="zh-CN" altLang="en-US" sz="3200" dirty="0">
                <a:solidFill>
                  <a:srgbClr val="737373"/>
                </a:solidFill>
                <a:latin typeface="仿宋" panose="02010609060101010101" pitchFamily="49" charset="-122"/>
                <a:ea typeface="仿宋" panose="02010609060101010101" pitchFamily="49" charset="-122"/>
              </a:rPr>
              <a:t>等属性），用</a:t>
            </a:r>
            <a:r>
              <a:rPr lang="en-US" altLang="zh-CN" sz="3200" dirty="0" err="1">
                <a:solidFill>
                  <a:srgbClr val="737373"/>
                </a:solidFill>
                <a:latin typeface="仿宋" panose="02010609060101010101" pitchFamily="49" charset="-122"/>
                <a:ea typeface="仿宋" panose="02010609060101010101" pitchFamily="49" charset="-122"/>
              </a:rPr>
              <a:t>ObjectOutputStream</a:t>
            </a:r>
            <a:r>
              <a:rPr lang="zh-CN" altLang="en-US" sz="3200" dirty="0">
                <a:solidFill>
                  <a:srgbClr val="737373"/>
                </a:solidFill>
                <a:latin typeface="仿宋" panose="02010609060101010101" pitchFamily="49" charset="-122"/>
                <a:ea typeface="仿宋" panose="02010609060101010101" pitchFamily="49" charset="-122"/>
              </a:rPr>
              <a:t>将</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对象序列化到文件中。</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6" name="TextBox 3">
            <a:extLst>
              <a:ext uri="{FF2B5EF4-FFF2-40B4-BE49-F238E27FC236}">
                <a16:creationId xmlns:a16="http://schemas.microsoft.com/office/drawing/2014/main" id="{393779E7-6A45-457E-B313-E7DC5EA03488}"/>
              </a:ext>
            </a:extLst>
          </p:cNvPr>
          <p:cNvSpPr txBox="1"/>
          <p:nvPr/>
        </p:nvSpPr>
        <p:spPr>
          <a:xfrm>
            <a:off x="842700" y="7638523"/>
            <a:ext cx="14863011" cy="2031325"/>
          </a:xfrm>
          <a:prstGeom prst="rect">
            <a:avLst/>
          </a:prstGeom>
        </p:spPr>
        <p:txBody>
          <a:bodyPr wrap="square" lIns="0" tIns="0" rIns="0" bIns="0" rtlCol="0" anchor="t">
            <a:spAutoFit/>
          </a:bodyPr>
          <a:lstStyle/>
          <a:p>
            <a:r>
              <a:rPr lang="zh-CN" altLang="en-US" sz="4400" dirty="0">
                <a:solidFill>
                  <a:srgbClr val="737373"/>
                </a:solidFill>
                <a:latin typeface="字由点字典黑 65J" panose="02010600030101010101" charset="-122"/>
                <a:ea typeface="字由点字典黑 65J" panose="02010600030101010101" charset="-122"/>
              </a:rPr>
              <a:t>思考：还有其他方案吗？上面各个方案分别有哪些优劣？哪种最接近</a:t>
            </a:r>
            <a:r>
              <a:rPr lang="en-US" altLang="zh-CN" sz="4400" dirty="0">
                <a:solidFill>
                  <a:srgbClr val="737373"/>
                </a:solidFill>
                <a:latin typeface="字由点字典黑 65J" panose="02010600030101010101" charset="-122"/>
                <a:ea typeface="字由点字典黑 65J" panose="02010600030101010101" charset="-122"/>
              </a:rPr>
              <a:t>git</a:t>
            </a:r>
            <a:r>
              <a:rPr lang="zh-CN" altLang="en-US" sz="4400" dirty="0">
                <a:solidFill>
                  <a:srgbClr val="737373"/>
                </a:solidFill>
                <a:latin typeface="字由点字典黑 65J" panose="02010600030101010101" charset="-122"/>
                <a:ea typeface="字由点字典黑 65J" panose="02010600030101010101" charset="-122"/>
              </a:rPr>
              <a:t>的做法？如果要做一个简易版，我们采用哪种最容易编写程序？</a:t>
            </a:r>
            <a:endParaRPr lang="en-US" altLang="zh-CN" sz="4400" dirty="0">
              <a:solidFill>
                <a:srgbClr val="737373"/>
              </a:solidFill>
              <a:latin typeface="字由点字典黑 65J" panose="02010600030101010101" charset="-122"/>
              <a:ea typeface="字由点字典黑 65J" panose="02010600030101010101" charset="-122"/>
            </a:endParaRPr>
          </a:p>
        </p:txBody>
      </p:sp>
      <p:sp>
        <p:nvSpPr>
          <p:cNvPr id="7" name="TextBox 3">
            <a:extLst>
              <a:ext uri="{FF2B5EF4-FFF2-40B4-BE49-F238E27FC236}">
                <a16:creationId xmlns:a16="http://schemas.microsoft.com/office/drawing/2014/main" id="{A1170071-EF0E-4E66-BA44-62D65E298D0B}"/>
              </a:ext>
            </a:extLst>
          </p:cNvPr>
          <p:cNvSpPr txBox="1"/>
          <p:nvPr/>
        </p:nvSpPr>
        <p:spPr>
          <a:xfrm>
            <a:off x="872124" y="2209799"/>
            <a:ext cx="14519564"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文件名：根据原文件内容生成</a:t>
            </a:r>
            <a:r>
              <a:rPr lang="en-US" altLang="zh-CN" sz="3200" dirty="0">
                <a:solidFill>
                  <a:srgbClr val="737373"/>
                </a:solidFill>
                <a:latin typeface="仿宋" panose="02010609060101010101" pitchFamily="49" charset="-122"/>
                <a:ea typeface="仿宋" panose="02010609060101010101" pitchFamily="49" charset="-122"/>
              </a:rPr>
              <a:t>SHA1</a:t>
            </a:r>
            <a:r>
              <a:rPr lang="zh-CN" altLang="en-US" sz="3200" dirty="0">
                <a:solidFill>
                  <a:srgbClr val="737373"/>
                </a:solidFill>
                <a:latin typeface="仿宋" panose="02010609060101010101" pitchFamily="49" charset="-122"/>
                <a:ea typeface="仿宋" panose="02010609060101010101" pitchFamily="49" charset="-122"/>
              </a:rPr>
              <a:t>值，格式为</a:t>
            </a:r>
            <a:r>
              <a:rPr lang="en-US" altLang="zh-CN" sz="3200" dirty="0">
                <a:solidFill>
                  <a:srgbClr val="737373"/>
                </a:solidFill>
                <a:latin typeface="仿宋" panose="02010609060101010101" pitchFamily="49" charset="-122"/>
                <a:ea typeface="仿宋" panose="02010609060101010101" pitchFamily="49" charset="-122"/>
              </a:rPr>
              <a:t>40</a:t>
            </a:r>
            <a:r>
              <a:rPr lang="zh-CN" altLang="en-US" sz="3200" dirty="0">
                <a:solidFill>
                  <a:srgbClr val="737373"/>
                </a:solidFill>
                <a:latin typeface="仿宋" panose="02010609060101010101" pitchFamily="49" charset="-122"/>
                <a:ea typeface="仿宋" panose="02010609060101010101" pitchFamily="49" charset="-122"/>
              </a:rPr>
              <a:t>字符的字符串。</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8" name="TextBox 3">
            <a:extLst>
              <a:ext uri="{FF2B5EF4-FFF2-40B4-BE49-F238E27FC236}">
                <a16:creationId xmlns:a16="http://schemas.microsoft.com/office/drawing/2014/main" id="{41780786-06F4-4A02-9239-8931DDE45DA1}"/>
              </a:ext>
            </a:extLst>
          </p:cNvPr>
          <p:cNvSpPr txBox="1"/>
          <p:nvPr/>
        </p:nvSpPr>
        <p:spPr>
          <a:xfrm>
            <a:off x="872124" y="3357611"/>
            <a:ext cx="1545362"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文件体：</a:t>
            </a:r>
            <a:endParaRPr lang="en-US" altLang="zh-CN" sz="32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060821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C6B7ABE-DA2B-4E29-974F-091F6CA6978B}"/>
              </a:ext>
            </a:extLst>
          </p:cNvPr>
          <p:cNvSpPr txBox="1"/>
          <p:nvPr/>
        </p:nvSpPr>
        <p:spPr>
          <a:xfrm>
            <a:off x="872835" y="342901"/>
            <a:ext cx="15749861"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深入探究</a:t>
            </a:r>
            <a:r>
              <a:rPr lang="en-US" altLang="zh-CN" sz="7200" spc="201" dirty="0">
                <a:solidFill>
                  <a:srgbClr val="737373"/>
                </a:solidFill>
                <a:ea typeface="字由点字典黑 65J"/>
              </a:rPr>
              <a:t>index</a:t>
            </a:r>
            <a:r>
              <a:rPr lang="zh-CN" altLang="en-US" sz="7200" spc="201" dirty="0">
                <a:solidFill>
                  <a:srgbClr val="737373"/>
                </a:solidFill>
                <a:ea typeface="字由点字典黑 65J"/>
              </a:rPr>
              <a:t>文件（了解即可）</a:t>
            </a:r>
            <a:endParaRPr lang="en-US" sz="7200" spc="201" dirty="0">
              <a:solidFill>
                <a:srgbClr val="737373"/>
              </a:solidFill>
              <a:ea typeface="字由点字典黑 65J"/>
            </a:endParaRPr>
          </a:p>
        </p:txBody>
      </p:sp>
      <p:sp>
        <p:nvSpPr>
          <p:cNvPr id="3" name="TextBox 3">
            <a:extLst>
              <a:ext uri="{FF2B5EF4-FFF2-40B4-BE49-F238E27FC236}">
                <a16:creationId xmlns:a16="http://schemas.microsoft.com/office/drawing/2014/main" id="{B89D0D49-B23D-4E3A-A05D-3573731B0F28}"/>
              </a:ext>
            </a:extLst>
          </p:cNvPr>
          <p:cNvSpPr txBox="1"/>
          <p:nvPr/>
        </p:nvSpPr>
        <p:spPr>
          <a:xfrm>
            <a:off x="872836" y="2095500"/>
            <a:ext cx="16043564" cy="984885"/>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该文件的结构较为复杂，难以像</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一样直接分析，好在</a:t>
            </a:r>
            <a:r>
              <a:rPr lang="en-US" altLang="zh-CN" sz="3200" dirty="0">
                <a:solidFill>
                  <a:srgbClr val="737373"/>
                </a:solidFill>
                <a:latin typeface="仿宋" panose="02010609060101010101" pitchFamily="49" charset="-122"/>
                <a:ea typeface="仿宋" panose="02010609060101010101" pitchFamily="49" charset="-122"/>
              </a:rPr>
              <a:t>Git</a:t>
            </a:r>
            <a:r>
              <a:rPr lang="zh-CN" altLang="en-US" sz="3200" dirty="0">
                <a:solidFill>
                  <a:srgbClr val="737373"/>
                </a:solidFill>
                <a:latin typeface="仿宋" panose="02010609060101010101" pitchFamily="49" charset="-122"/>
                <a:ea typeface="仿宋" panose="02010609060101010101" pitchFamily="49" charset="-122"/>
              </a:rPr>
              <a:t>为我们提供了关于</a:t>
            </a:r>
            <a:r>
              <a:rPr lang="en-US" altLang="zh-CN" sz="3200" dirty="0">
                <a:solidFill>
                  <a:srgbClr val="737373"/>
                </a:solidFill>
                <a:latin typeface="仿宋" panose="02010609060101010101" pitchFamily="49" charset="-122"/>
                <a:ea typeface="仿宋" panose="02010609060101010101" pitchFamily="49" charset="-122"/>
              </a:rPr>
              <a:t>index</a:t>
            </a:r>
            <a:r>
              <a:rPr lang="zh-CN" altLang="en-US" sz="3200" dirty="0">
                <a:solidFill>
                  <a:srgbClr val="737373"/>
                </a:solidFill>
                <a:latin typeface="仿宋" panose="02010609060101010101" pitchFamily="49" charset="-122"/>
                <a:ea typeface="仿宋" panose="02010609060101010101" pitchFamily="49" charset="-122"/>
              </a:rPr>
              <a:t>文件结构的官方文档</a:t>
            </a:r>
            <a:r>
              <a:rPr lang="zh-CN" altLang="en-US" sz="3200" baseline="30000" dirty="0">
                <a:solidFill>
                  <a:srgbClr val="737373"/>
                </a:solidFill>
                <a:latin typeface="仿宋" panose="02010609060101010101" pitchFamily="49" charset="-122"/>
                <a:ea typeface="仿宋" panose="02010609060101010101" pitchFamily="49" charset="-122"/>
              </a:rPr>
              <a:t>① </a:t>
            </a:r>
            <a:r>
              <a:rPr lang="zh-CN" altLang="en-US" sz="3200" dirty="0">
                <a:solidFill>
                  <a:srgbClr val="737373"/>
                </a:solidFill>
                <a:latin typeface="仿宋" panose="02010609060101010101" pitchFamily="49" charset="-122"/>
                <a:ea typeface="仿宋" panose="02010609060101010101" pitchFamily="49" charset="-122"/>
              </a:rPr>
              <a:t>。 </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4" name="文本框 3">
            <a:extLst>
              <a:ext uri="{FF2B5EF4-FFF2-40B4-BE49-F238E27FC236}">
                <a16:creationId xmlns:a16="http://schemas.microsoft.com/office/drawing/2014/main" id="{03AF69D5-22E4-47A5-81CC-4AE33A688E91}"/>
              </a:ext>
            </a:extLst>
          </p:cNvPr>
          <p:cNvSpPr txBox="1"/>
          <p:nvPr/>
        </p:nvSpPr>
        <p:spPr>
          <a:xfrm>
            <a:off x="76200" y="9759433"/>
            <a:ext cx="1524000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①</a:t>
            </a:r>
            <a:r>
              <a:rPr lang="en-US" altLang="zh-CN" dirty="0">
                <a:latin typeface="Times New Roman" panose="02020603050405020304" pitchFamily="18" charset="0"/>
                <a:cs typeface="Times New Roman" panose="02020603050405020304" pitchFamily="18" charset="0"/>
              </a:rPr>
              <a:t>Git</a:t>
            </a:r>
            <a:r>
              <a:rPr lang="zh-CN" altLang="en-US" dirty="0">
                <a:latin typeface="Times New Roman" panose="02020603050405020304" pitchFamily="18" charset="0"/>
                <a:cs typeface="Times New Roman" panose="02020603050405020304" pitchFamily="18" charset="0"/>
              </a:rPr>
              <a:t>关于</a:t>
            </a:r>
            <a:r>
              <a:rPr lang="en-US" altLang="zh-CN" dirty="0">
                <a:latin typeface="Times New Roman" panose="02020603050405020304" pitchFamily="18" charset="0"/>
                <a:cs typeface="Times New Roman" panose="02020603050405020304" pitchFamily="18" charset="0"/>
              </a:rPr>
              <a:t>index</a:t>
            </a:r>
            <a:r>
              <a:rPr lang="zh-CN" altLang="en-US" dirty="0">
                <a:latin typeface="Times New Roman" panose="02020603050405020304" pitchFamily="18" charset="0"/>
                <a:cs typeface="Times New Roman" panose="02020603050405020304" pitchFamily="18" charset="0"/>
              </a:rPr>
              <a:t>文件结构的官方文档：</a:t>
            </a:r>
            <a:r>
              <a:rPr lang="fr-FR" altLang="zh-CN" dirty="0">
                <a:hlinkClick r:id="rId2"/>
              </a:rPr>
              <a:t> Git - index-format Documentation (git-scm.com)</a:t>
            </a:r>
            <a:endParaRPr lang="en-US" altLang="zh-CN"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D492AF3-FBFC-413C-8D45-A35AC0DCB4E4}"/>
              </a:ext>
            </a:extLst>
          </p:cNvPr>
          <p:cNvSpPr txBox="1"/>
          <p:nvPr/>
        </p:nvSpPr>
        <p:spPr>
          <a:xfrm>
            <a:off x="2362200" y="3165813"/>
            <a:ext cx="8686800" cy="6863417"/>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4-byte signature: The signature is { 'D', 'I', 'R', 'C' } (stands for "</a:t>
            </a:r>
            <a:r>
              <a:rPr lang="en-US" altLang="zh-CN" sz="2000" dirty="0" err="1">
                <a:latin typeface="Times New Roman" panose="02020603050405020304" pitchFamily="18" charset="0"/>
                <a:cs typeface="Times New Roman" panose="02020603050405020304" pitchFamily="18" charset="0"/>
              </a:rPr>
              <a:t>dircache</a:t>
            </a:r>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4-byte version number: The current supported versions are 2, 3 and 4.</a:t>
            </a:r>
          </a:p>
          <a:p>
            <a:r>
              <a:rPr lang="en-US" altLang="zh-CN" sz="2000" dirty="0">
                <a:latin typeface="Times New Roman" panose="02020603050405020304" pitchFamily="18" charset="0"/>
                <a:cs typeface="Times New Roman" panose="02020603050405020304" pitchFamily="18" charset="0"/>
              </a:rPr>
              <a:t>32-bit number of index entries.</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32-bit </a:t>
            </a:r>
            <a:r>
              <a:rPr lang="en-US" altLang="zh-CN" sz="2000" dirty="0" err="1">
                <a:latin typeface="Times New Roman" panose="02020603050405020304" pitchFamily="18" charset="0"/>
                <a:cs typeface="Times New Roman" panose="02020603050405020304" pitchFamily="18" charset="0"/>
              </a:rPr>
              <a:t>ctime</a:t>
            </a:r>
            <a:r>
              <a:rPr lang="en-US" altLang="zh-CN" sz="2000" dirty="0">
                <a:latin typeface="Times New Roman" panose="02020603050405020304" pitchFamily="18" charset="0"/>
                <a:cs typeface="Times New Roman" panose="02020603050405020304" pitchFamily="18" charset="0"/>
              </a:rPr>
              <a:t> seconds, the last time a file's metadata changed </a:t>
            </a:r>
          </a:p>
          <a:p>
            <a:r>
              <a:rPr lang="en-US" altLang="zh-CN" sz="2000" dirty="0">
                <a:latin typeface="Times New Roman" panose="02020603050405020304" pitchFamily="18" charset="0"/>
                <a:cs typeface="Times New Roman" panose="02020603050405020304" pitchFamily="18" charset="0"/>
              </a:rPr>
              <a:t>32-bit </a:t>
            </a:r>
            <a:r>
              <a:rPr lang="en-US" altLang="zh-CN" sz="2000" dirty="0" err="1">
                <a:latin typeface="Times New Roman" panose="02020603050405020304" pitchFamily="18" charset="0"/>
                <a:cs typeface="Times New Roman" panose="02020603050405020304" pitchFamily="18" charset="0"/>
              </a:rPr>
              <a:t>ctime</a:t>
            </a:r>
            <a:r>
              <a:rPr lang="en-US" altLang="zh-CN" sz="2000" dirty="0">
                <a:latin typeface="Times New Roman" panose="02020603050405020304" pitchFamily="18" charset="0"/>
                <a:cs typeface="Times New Roman" panose="02020603050405020304" pitchFamily="18" charset="0"/>
              </a:rPr>
              <a:t> nanosecond fractions </a:t>
            </a:r>
          </a:p>
          <a:p>
            <a:r>
              <a:rPr lang="en-US" altLang="zh-CN" sz="2000" dirty="0">
                <a:latin typeface="Times New Roman" panose="02020603050405020304" pitchFamily="18" charset="0"/>
                <a:cs typeface="Times New Roman" panose="02020603050405020304" pitchFamily="18" charset="0"/>
              </a:rPr>
              <a:t>32-bit </a:t>
            </a:r>
            <a:r>
              <a:rPr lang="en-US" altLang="zh-CN" sz="2000" dirty="0" err="1">
                <a:latin typeface="Times New Roman" panose="02020603050405020304" pitchFamily="18" charset="0"/>
                <a:cs typeface="Times New Roman" panose="02020603050405020304" pitchFamily="18" charset="0"/>
              </a:rPr>
              <a:t>mtime</a:t>
            </a:r>
            <a:r>
              <a:rPr lang="en-US" altLang="zh-CN" sz="2000" dirty="0">
                <a:latin typeface="Times New Roman" panose="02020603050405020304" pitchFamily="18" charset="0"/>
                <a:cs typeface="Times New Roman" panose="02020603050405020304" pitchFamily="18" charset="0"/>
              </a:rPr>
              <a:t> seconds, the last time a file's data changed </a:t>
            </a:r>
          </a:p>
          <a:p>
            <a:r>
              <a:rPr lang="en-US" altLang="zh-CN" sz="2000" dirty="0">
                <a:latin typeface="Times New Roman" panose="02020603050405020304" pitchFamily="18" charset="0"/>
                <a:cs typeface="Times New Roman" panose="02020603050405020304" pitchFamily="18" charset="0"/>
              </a:rPr>
              <a:t>32-bit </a:t>
            </a:r>
            <a:r>
              <a:rPr lang="en-US" altLang="zh-CN" sz="2000" dirty="0" err="1">
                <a:latin typeface="Times New Roman" panose="02020603050405020304" pitchFamily="18" charset="0"/>
                <a:cs typeface="Times New Roman" panose="02020603050405020304" pitchFamily="18" charset="0"/>
              </a:rPr>
              <a:t>mtime</a:t>
            </a:r>
            <a:r>
              <a:rPr lang="en-US" altLang="zh-CN" sz="2000" dirty="0">
                <a:latin typeface="Times New Roman" panose="02020603050405020304" pitchFamily="18" charset="0"/>
                <a:cs typeface="Times New Roman" panose="02020603050405020304" pitchFamily="18" charset="0"/>
              </a:rPr>
              <a:t> nanosecond fractions </a:t>
            </a:r>
          </a:p>
          <a:p>
            <a:r>
              <a:rPr lang="en-US" altLang="zh-CN" sz="2000" dirty="0">
                <a:latin typeface="Times New Roman" panose="02020603050405020304" pitchFamily="18" charset="0"/>
                <a:cs typeface="Times New Roman" panose="02020603050405020304" pitchFamily="18" charset="0"/>
              </a:rPr>
              <a:t>32-bit dev </a:t>
            </a:r>
          </a:p>
          <a:p>
            <a:r>
              <a:rPr lang="en-US" altLang="zh-CN" sz="2000" dirty="0">
                <a:latin typeface="Times New Roman" panose="02020603050405020304" pitchFamily="18" charset="0"/>
                <a:cs typeface="Times New Roman" panose="02020603050405020304" pitchFamily="18" charset="0"/>
              </a:rPr>
              <a:t>32-bit </a:t>
            </a:r>
            <a:r>
              <a:rPr lang="en-US" altLang="zh-CN" sz="2000" dirty="0" err="1">
                <a:latin typeface="Times New Roman" panose="02020603050405020304" pitchFamily="18" charset="0"/>
                <a:cs typeface="Times New Roman" panose="02020603050405020304" pitchFamily="18" charset="0"/>
              </a:rPr>
              <a:t>ino</a:t>
            </a:r>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32-bit mode </a:t>
            </a:r>
          </a:p>
          <a:p>
            <a:r>
              <a:rPr lang="en-US" altLang="zh-CN" sz="2000" dirty="0">
                <a:latin typeface="Times New Roman" panose="02020603050405020304" pitchFamily="18" charset="0"/>
                <a:cs typeface="Times New Roman" panose="02020603050405020304" pitchFamily="18" charset="0"/>
              </a:rPr>
              <a:t>32-bit </a:t>
            </a:r>
            <a:r>
              <a:rPr lang="en-US" altLang="zh-CN" sz="2000" dirty="0" err="1">
                <a:latin typeface="Times New Roman" panose="02020603050405020304" pitchFamily="18" charset="0"/>
                <a:cs typeface="Times New Roman" panose="02020603050405020304" pitchFamily="18" charset="0"/>
              </a:rPr>
              <a:t>uid</a:t>
            </a:r>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32-bit gid </a:t>
            </a:r>
          </a:p>
          <a:p>
            <a:r>
              <a:rPr lang="en-US" altLang="zh-CN" sz="2000" dirty="0">
                <a:latin typeface="Times New Roman" panose="02020603050405020304" pitchFamily="18" charset="0"/>
                <a:cs typeface="Times New Roman" panose="02020603050405020304" pitchFamily="18" charset="0"/>
              </a:rPr>
              <a:t>32-bit file size</a:t>
            </a:r>
          </a:p>
          <a:p>
            <a:r>
              <a:rPr lang="en-US" altLang="zh-CN" sz="2000" dirty="0">
                <a:latin typeface="Times New Roman" panose="02020603050405020304" pitchFamily="18" charset="0"/>
                <a:cs typeface="Times New Roman" panose="02020603050405020304" pitchFamily="18" charset="0"/>
              </a:rPr>
              <a:t>20-byte SHA1 value of the object</a:t>
            </a:r>
          </a:p>
          <a:p>
            <a:r>
              <a:rPr lang="en-US" altLang="zh-CN" sz="2000" dirty="0">
                <a:latin typeface="Times New Roman" panose="02020603050405020304" pitchFamily="18" charset="0"/>
                <a:cs typeface="Times New Roman" panose="02020603050405020304" pitchFamily="18" charset="0"/>
              </a:rPr>
              <a:t>2-byte flag information</a:t>
            </a:r>
          </a:p>
          <a:p>
            <a:r>
              <a:rPr lang="en-US" altLang="zh-CN" sz="2000" dirty="0">
                <a:latin typeface="Times New Roman" panose="02020603050405020304" pitchFamily="18" charset="0"/>
                <a:cs typeface="Times New Roman" panose="02020603050405020304" pitchFamily="18" charset="0"/>
              </a:rPr>
              <a:t>the file’s relative path</a:t>
            </a:r>
          </a:p>
          <a:p>
            <a:r>
              <a:rPr lang="en-US" altLang="zh-CN" sz="2000" dirty="0">
                <a:latin typeface="Times New Roman" panose="02020603050405020304" pitchFamily="18" charset="0"/>
                <a:cs typeface="Times New Roman" panose="02020603050405020304" pitchFamily="18" charset="0"/>
              </a:rPr>
              <a:t>several zeros padding the entry such that its total length is a multiple of 8</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several-byte extensions(e.g. 20-byte SHA1 value of the whole index)</a:t>
            </a:r>
          </a:p>
          <a:p>
            <a:endParaRPr lang="en-US" altLang="zh-CN" sz="2000" dirty="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sp>
        <p:nvSpPr>
          <p:cNvPr id="7" name="左大括号 6">
            <a:extLst>
              <a:ext uri="{FF2B5EF4-FFF2-40B4-BE49-F238E27FC236}">
                <a16:creationId xmlns:a16="http://schemas.microsoft.com/office/drawing/2014/main" id="{6C5B06CD-1022-4935-BB89-53841F7CB8E8}"/>
              </a:ext>
            </a:extLst>
          </p:cNvPr>
          <p:cNvSpPr/>
          <p:nvPr/>
        </p:nvSpPr>
        <p:spPr>
          <a:xfrm>
            <a:off x="2128032" y="3336935"/>
            <a:ext cx="234168" cy="685800"/>
          </a:xfrm>
          <a:prstGeom prst="leftBrace">
            <a:avLst>
              <a:gd name="adj1" fmla="val 0"/>
              <a:gd name="adj2" fmla="val 47508"/>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8" name="左大括号 7">
            <a:extLst>
              <a:ext uri="{FF2B5EF4-FFF2-40B4-BE49-F238E27FC236}">
                <a16:creationId xmlns:a16="http://schemas.microsoft.com/office/drawing/2014/main" id="{88ECECB3-66DE-4CC9-BC9D-24A3AFEBCCF0}"/>
              </a:ext>
            </a:extLst>
          </p:cNvPr>
          <p:cNvSpPr/>
          <p:nvPr/>
        </p:nvSpPr>
        <p:spPr>
          <a:xfrm>
            <a:off x="2128032" y="4504489"/>
            <a:ext cx="234168" cy="2871046"/>
          </a:xfrm>
          <a:prstGeom prst="leftBrace">
            <a:avLst>
              <a:gd name="adj1" fmla="val 0"/>
              <a:gd name="adj2" fmla="val 47508"/>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69E13175-88F3-4F83-A5C7-F862C49B67B4}"/>
              </a:ext>
            </a:extLst>
          </p:cNvPr>
          <p:cNvSpPr/>
          <p:nvPr/>
        </p:nvSpPr>
        <p:spPr>
          <a:xfrm>
            <a:off x="2128032" y="7613370"/>
            <a:ext cx="234168" cy="1000632"/>
          </a:xfrm>
          <a:prstGeom prst="leftBrace">
            <a:avLst>
              <a:gd name="adj1" fmla="val 0"/>
              <a:gd name="adj2" fmla="val 47508"/>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3" name="TextBox 3">
            <a:extLst>
              <a:ext uri="{FF2B5EF4-FFF2-40B4-BE49-F238E27FC236}">
                <a16:creationId xmlns:a16="http://schemas.microsoft.com/office/drawing/2014/main" id="{4DEF2629-359B-405A-A812-1598C61171E7}"/>
              </a:ext>
            </a:extLst>
          </p:cNvPr>
          <p:cNvSpPr txBox="1"/>
          <p:nvPr/>
        </p:nvSpPr>
        <p:spPr>
          <a:xfrm>
            <a:off x="979464" y="3379208"/>
            <a:ext cx="1148568" cy="492443"/>
          </a:xfrm>
          <a:prstGeom prst="rect">
            <a:avLst/>
          </a:prstGeom>
        </p:spPr>
        <p:txBody>
          <a:bodyPr wrap="square" lIns="0" tIns="0" rIns="0" bIns="0" rtlCol="0" anchor="t">
            <a:spAutoFit/>
          </a:bodyPr>
          <a:lstStyle/>
          <a:p>
            <a:r>
              <a:rPr lang="en-US" altLang="zh-CN" sz="32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header</a:t>
            </a:r>
          </a:p>
        </p:txBody>
      </p:sp>
      <p:sp>
        <p:nvSpPr>
          <p:cNvPr id="14" name="TextBox 3">
            <a:extLst>
              <a:ext uri="{FF2B5EF4-FFF2-40B4-BE49-F238E27FC236}">
                <a16:creationId xmlns:a16="http://schemas.microsoft.com/office/drawing/2014/main" id="{5AB687E0-41DF-4313-A10A-F2FD9FBF7DE2}"/>
              </a:ext>
            </a:extLst>
          </p:cNvPr>
          <p:cNvSpPr txBox="1"/>
          <p:nvPr/>
        </p:nvSpPr>
        <p:spPr>
          <a:xfrm>
            <a:off x="208789" y="5357240"/>
            <a:ext cx="1919243" cy="861774"/>
          </a:xfrm>
          <a:prstGeom prst="rect">
            <a:avLst/>
          </a:prstGeom>
        </p:spPr>
        <p:txBody>
          <a:bodyPr wrap="square" lIns="0" tIns="0" rIns="0" bIns="0" rtlCol="0" anchor="t">
            <a:spAutoFit/>
          </a:bodyPr>
          <a:lstStyle/>
          <a:p>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original file’s metadata</a:t>
            </a:r>
          </a:p>
        </p:txBody>
      </p:sp>
      <p:sp>
        <p:nvSpPr>
          <p:cNvPr id="15" name="TextBox 3">
            <a:extLst>
              <a:ext uri="{FF2B5EF4-FFF2-40B4-BE49-F238E27FC236}">
                <a16:creationId xmlns:a16="http://schemas.microsoft.com/office/drawing/2014/main" id="{8733F0C6-8A42-47AB-8256-9BCE81307DA0}"/>
              </a:ext>
            </a:extLst>
          </p:cNvPr>
          <p:cNvSpPr txBox="1"/>
          <p:nvPr/>
        </p:nvSpPr>
        <p:spPr>
          <a:xfrm>
            <a:off x="427122" y="7535092"/>
            <a:ext cx="1919243" cy="1107996"/>
          </a:xfrm>
          <a:prstGeom prst="rect">
            <a:avLst/>
          </a:prstGeom>
        </p:spPr>
        <p:txBody>
          <a:bodyPr wrap="square" lIns="0" tIns="0" rIns="0" bIns="0" rtlCol="0" anchor="t">
            <a:spAutoFit/>
          </a:bodyPr>
          <a:lstStyle/>
          <a:p>
            <a:r>
              <a:rPr lang="en-US" altLang="zh-CN" sz="24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original file’s SHA1 and filename</a:t>
            </a:r>
          </a:p>
        </p:txBody>
      </p:sp>
      <p:sp>
        <p:nvSpPr>
          <p:cNvPr id="17" name="左大括号 16">
            <a:extLst>
              <a:ext uri="{FF2B5EF4-FFF2-40B4-BE49-F238E27FC236}">
                <a16:creationId xmlns:a16="http://schemas.microsoft.com/office/drawing/2014/main" id="{A98510C7-6F35-4E79-BFBB-BE7A87CC699B}"/>
              </a:ext>
            </a:extLst>
          </p:cNvPr>
          <p:cNvSpPr/>
          <p:nvPr/>
        </p:nvSpPr>
        <p:spPr>
          <a:xfrm flipH="1">
            <a:off x="10063968" y="4610100"/>
            <a:ext cx="653300" cy="4003902"/>
          </a:xfrm>
          <a:prstGeom prst="leftBrace">
            <a:avLst>
              <a:gd name="adj1" fmla="val 0"/>
              <a:gd name="adj2" fmla="val 47508"/>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8" name="TextBox 3">
            <a:extLst>
              <a:ext uri="{FF2B5EF4-FFF2-40B4-BE49-F238E27FC236}">
                <a16:creationId xmlns:a16="http://schemas.microsoft.com/office/drawing/2014/main" id="{6383A9BF-FEB6-4CC8-AB64-EBC035F1BC63}"/>
              </a:ext>
            </a:extLst>
          </p:cNvPr>
          <p:cNvSpPr txBox="1"/>
          <p:nvPr/>
        </p:nvSpPr>
        <p:spPr>
          <a:xfrm>
            <a:off x="10869668" y="5676900"/>
            <a:ext cx="5513332" cy="2154436"/>
          </a:xfrm>
          <a:prstGeom prst="rect">
            <a:avLst/>
          </a:prstGeom>
        </p:spPr>
        <p:txBody>
          <a:bodyPr wrap="square" lIns="0" tIns="0" rIns="0" bIns="0" rtlCol="0" anchor="t">
            <a:spAutoFit/>
          </a:bodyPr>
          <a:lstStyle/>
          <a:p>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代表一条被暂存文件记录（</a:t>
            </a:r>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entry</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）。在</a:t>
            </a:r>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index</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文件中可以有多个暂存文件记录，即这部分可以有多个</a:t>
            </a:r>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entry(</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按文件名升序</a:t>
            </a:r>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。但同一文件最多只能有一条暂存记录</a:t>
            </a:r>
            <a:endPar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9" name="TextBox 3">
            <a:extLst>
              <a:ext uri="{FF2B5EF4-FFF2-40B4-BE49-F238E27FC236}">
                <a16:creationId xmlns:a16="http://schemas.microsoft.com/office/drawing/2014/main" id="{2D1AD4E4-37E7-4985-AD51-F34165F8E3A5}"/>
              </a:ext>
            </a:extLst>
          </p:cNvPr>
          <p:cNvSpPr txBox="1"/>
          <p:nvPr/>
        </p:nvSpPr>
        <p:spPr>
          <a:xfrm>
            <a:off x="10856136" y="3229836"/>
            <a:ext cx="5222063" cy="861774"/>
          </a:xfrm>
          <a:prstGeom prst="rect">
            <a:avLst/>
          </a:prstGeom>
        </p:spPr>
        <p:txBody>
          <a:bodyPr wrap="square" lIns="0" tIns="0" rIns="0" bIns="0" rtlCol="0" anchor="t">
            <a:spAutoFit/>
          </a:bodyPr>
          <a:lstStyle/>
          <a:p>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首部，在</a:t>
            </a:r>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index</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文件中只在最开始出现一次</a:t>
            </a:r>
            <a:endPar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0" name="左大括号 19">
            <a:extLst>
              <a:ext uri="{FF2B5EF4-FFF2-40B4-BE49-F238E27FC236}">
                <a16:creationId xmlns:a16="http://schemas.microsoft.com/office/drawing/2014/main" id="{464B2232-39E1-4BEC-B90C-32155AB49E31}"/>
              </a:ext>
            </a:extLst>
          </p:cNvPr>
          <p:cNvSpPr/>
          <p:nvPr/>
        </p:nvSpPr>
        <p:spPr>
          <a:xfrm flipH="1">
            <a:off x="10058400" y="3288896"/>
            <a:ext cx="658868" cy="685800"/>
          </a:xfrm>
          <a:prstGeom prst="leftBrace">
            <a:avLst>
              <a:gd name="adj1" fmla="val 0"/>
              <a:gd name="adj2" fmla="val 47508"/>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1" name="左大括号 20">
            <a:extLst>
              <a:ext uri="{FF2B5EF4-FFF2-40B4-BE49-F238E27FC236}">
                <a16:creationId xmlns:a16="http://schemas.microsoft.com/office/drawing/2014/main" id="{88EEF6B0-A951-4092-9022-FF2BB8948BE2}"/>
              </a:ext>
            </a:extLst>
          </p:cNvPr>
          <p:cNvSpPr/>
          <p:nvPr/>
        </p:nvSpPr>
        <p:spPr>
          <a:xfrm flipH="1">
            <a:off x="10052829" y="9105900"/>
            <a:ext cx="653298" cy="136485"/>
          </a:xfrm>
          <a:prstGeom prst="leftBrace">
            <a:avLst>
              <a:gd name="adj1" fmla="val 0"/>
              <a:gd name="adj2" fmla="val 47508"/>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2" name="TextBox 3">
            <a:extLst>
              <a:ext uri="{FF2B5EF4-FFF2-40B4-BE49-F238E27FC236}">
                <a16:creationId xmlns:a16="http://schemas.microsoft.com/office/drawing/2014/main" id="{45E0BBD4-86EA-4CCE-A2DF-17F767667526}"/>
              </a:ext>
            </a:extLst>
          </p:cNvPr>
          <p:cNvSpPr txBox="1"/>
          <p:nvPr/>
        </p:nvSpPr>
        <p:spPr>
          <a:xfrm>
            <a:off x="10856137" y="8696257"/>
            <a:ext cx="5766560" cy="861774"/>
          </a:xfrm>
          <a:prstGeom prst="rect">
            <a:avLst/>
          </a:prstGeom>
        </p:spPr>
        <p:txBody>
          <a:bodyPr wrap="square" lIns="0" tIns="0" rIns="0" bIns="0" rtlCol="0" anchor="t">
            <a:spAutoFit/>
          </a:bodyPr>
          <a:lstStyle/>
          <a:p>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扩展字段，在</a:t>
            </a:r>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index</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文件中只在末尾出现一次</a:t>
            </a:r>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暂无深究必要</a:t>
            </a:r>
            <a:endPar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3" name="左大括号 22">
            <a:extLst>
              <a:ext uri="{FF2B5EF4-FFF2-40B4-BE49-F238E27FC236}">
                <a16:creationId xmlns:a16="http://schemas.microsoft.com/office/drawing/2014/main" id="{55CF8AB5-08EF-4EA2-BA68-1A86D3BA2379}"/>
              </a:ext>
            </a:extLst>
          </p:cNvPr>
          <p:cNvSpPr/>
          <p:nvPr/>
        </p:nvSpPr>
        <p:spPr>
          <a:xfrm rot="10800000" flipH="1">
            <a:off x="2092716" y="9118475"/>
            <a:ext cx="304800" cy="136485"/>
          </a:xfrm>
          <a:prstGeom prst="leftBrace">
            <a:avLst>
              <a:gd name="adj1" fmla="val 0"/>
              <a:gd name="adj2" fmla="val 47508"/>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4" name="TextBox 3">
            <a:extLst>
              <a:ext uri="{FF2B5EF4-FFF2-40B4-BE49-F238E27FC236}">
                <a16:creationId xmlns:a16="http://schemas.microsoft.com/office/drawing/2014/main" id="{E84EC484-902A-4D3D-AE0C-B1EC5A2AD692}"/>
              </a:ext>
            </a:extLst>
          </p:cNvPr>
          <p:cNvSpPr txBox="1"/>
          <p:nvPr/>
        </p:nvSpPr>
        <p:spPr>
          <a:xfrm>
            <a:off x="304800" y="8880923"/>
            <a:ext cx="1747032" cy="492443"/>
          </a:xfrm>
          <a:prstGeom prst="rect">
            <a:avLst/>
          </a:prstGeom>
        </p:spPr>
        <p:txBody>
          <a:bodyPr wrap="square" lIns="0" tIns="0" rIns="0" bIns="0" rtlCol="0" anchor="t">
            <a:spAutoFit/>
          </a:bodyPr>
          <a:lstStyle/>
          <a:p>
            <a:r>
              <a:rPr lang="en-US" altLang="zh-CN" sz="32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extensions</a:t>
            </a:r>
          </a:p>
        </p:txBody>
      </p:sp>
    </p:spTree>
    <p:extLst>
      <p:ext uri="{BB962C8B-B14F-4D97-AF65-F5344CB8AC3E}">
        <p14:creationId xmlns:p14="http://schemas.microsoft.com/office/powerpoint/2010/main" val="3751252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5FDFB5D-4789-420F-9B83-9E4A6BBD057F}"/>
              </a:ext>
            </a:extLst>
          </p:cNvPr>
          <p:cNvSpPr txBox="1"/>
          <p:nvPr/>
        </p:nvSpPr>
        <p:spPr>
          <a:xfrm>
            <a:off x="872836" y="342900"/>
            <a:ext cx="111667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用</a:t>
            </a:r>
            <a:r>
              <a:rPr lang="en-US" altLang="zh-CN" sz="7200" spc="201" dirty="0">
                <a:solidFill>
                  <a:srgbClr val="737373"/>
                </a:solidFill>
                <a:ea typeface="字由点字典黑 65J"/>
              </a:rPr>
              <a:t>Java</a:t>
            </a:r>
            <a:r>
              <a:rPr lang="zh-CN" altLang="en-US" sz="7200" spc="201" dirty="0">
                <a:solidFill>
                  <a:srgbClr val="737373"/>
                </a:solidFill>
                <a:ea typeface="字由点字典黑 65J"/>
              </a:rPr>
              <a:t>创建</a:t>
            </a:r>
            <a:r>
              <a:rPr lang="en-US" altLang="zh-CN" sz="7200" spc="201" dirty="0">
                <a:solidFill>
                  <a:srgbClr val="737373"/>
                </a:solidFill>
                <a:ea typeface="字由点字典黑 65J"/>
              </a:rPr>
              <a:t>index</a:t>
            </a:r>
            <a:r>
              <a:rPr lang="zh-CN" altLang="en-US" sz="7200" spc="201" dirty="0">
                <a:solidFill>
                  <a:srgbClr val="737373"/>
                </a:solidFill>
                <a:ea typeface="字由点字典黑 65J"/>
              </a:rPr>
              <a:t>文件</a:t>
            </a:r>
            <a:endParaRPr lang="en-US" sz="7200" spc="201" dirty="0">
              <a:solidFill>
                <a:srgbClr val="737373"/>
              </a:solidFill>
              <a:ea typeface="字由点字典黑 65J"/>
            </a:endParaRPr>
          </a:p>
        </p:txBody>
      </p:sp>
      <p:sp>
        <p:nvSpPr>
          <p:cNvPr id="3" name="TextBox 3">
            <a:extLst>
              <a:ext uri="{FF2B5EF4-FFF2-40B4-BE49-F238E27FC236}">
                <a16:creationId xmlns:a16="http://schemas.microsoft.com/office/drawing/2014/main" id="{BC0E0F0D-053E-4158-8097-5B92C03C4932}"/>
              </a:ext>
            </a:extLst>
          </p:cNvPr>
          <p:cNvSpPr txBox="1"/>
          <p:nvPr/>
        </p:nvSpPr>
        <p:spPr>
          <a:xfrm>
            <a:off x="872124" y="4640408"/>
            <a:ext cx="14782800" cy="246221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写文件方案</a:t>
            </a:r>
            <a:r>
              <a:rPr lang="en-US" altLang="zh-CN" sz="3200" dirty="0">
                <a:solidFill>
                  <a:srgbClr val="737373"/>
                </a:solidFill>
                <a:latin typeface="仿宋" panose="02010609060101010101" pitchFamily="49" charset="-122"/>
                <a:ea typeface="仿宋" panose="02010609060101010101" pitchFamily="49" charset="-122"/>
              </a:rPr>
              <a:t>1</a:t>
            </a:r>
            <a:r>
              <a:rPr lang="zh-CN" altLang="en-US" sz="3200" dirty="0">
                <a:solidFill>
                  <a:srgbClr val="737373"/>
                </a:solidFill>
                <a:latin typeface="仿宋" panose="02010609060101010101" pitchFamily="49" charset="-122"/>
                <a:ea typeface="仿宋" panose="02010609060101010101" pitchFamily="49" charset="-122"/>
              </a:rPr>
              <a:t>：用</a:t>
            </a:r>
            <a:r>
              <a:rPr lang="en-US" altLang="zh-CN" sz="3200" dirty="0" err="1">
                <a:solidFill>
                  <a:srgbClr val="737373"/>
                </a:solidFill>
                <a:latin typeface="仿宋" panose="02010609060101010101" pitchFamily="49" charset="-122"/>
                <a:ea typeface="仿宋" panose="02010609060101010101" pitchFamily="49" charset="-122"/>
              </a:rPr>
              <a:t>FileWriter</a:t>
            </a:r>
            <a:r>
              <a:rPr lang="zh-CN" altLang="en-US" sz="3200" dirty="0">
                <a:solidFill>
                  <a:srgbClr val="737373"/>
                </a:solidFill>
                <a:latin typeface="仿宋" panose="02010609060101010101" pitchFamily="49" charset="-122"/>
                <a:ea typeface="仿宋" panose="02010609060101010101" pitchFamily="49" charset="-122"/>
              </a:rPr>
              <a:t>或</a:t>
            </a:r>
            <a:r>
              <a:rPr lang="en-US" altLang="zh-CN" sz="3200" dirty="0" err="1">
                <a:solidFill>
                  <a:srgbClr val="737373"/>
                </a:solidFill>
                <a:latin typeface="仿宋" panose="02010609060101010101" pitchFamily="49" charset="-122"/>
                <a:ea typeface="仿宋" panose="02010609060101010101" pitchFamily="49" charset="-122"/>
              </a:rPr>
              <a:t>FileOutputStream</a:t>
            </a:r>
            <a:r>
              <a:rPr lang="zh-CN" altLang="en-US" sz="3200" dirty="0">
                <a:solidFill>
                  <a:srgbClr val="737373"/>
                </a:solidFill>
                <a:latin typeface="仿宋" panose="02010609060101010101" pitchFamily="49" charset="-122"/>
                <a:ea typeface="仿宋" panose="02010609060101010101" pitchFamily="49" charset="-122"/>
              </a:rPr>
              <a:t>直接写字符串或其对应的字节流。</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写文件方案</a:t>
            </a:r>
            <a:r>
              <a:rPr lang="en-US" altLang="zh-CN" sz="3200" dirty="0">
                <a:solidFill>
                  <a:srgbClr val="737373"/>
                </a:solidFill>
                <a:latin typeface="仿宋" panose="02010609060101010101" pitchFamily="49" charset="-122"/>
                <a:ea typeface="仿宋" panose="02010609060101010101" pitchFamily="49" charset="-122"/>
              </a:rPr>
              <a:t>2</a:t>
            </a:r>
            <a:r>
              <a:rPr lang="zh-CN" altLang="en-US" sz="3200" dirty="0">
                <a:solidFill>
                  <a:srgbClr val="737373"/>
                </a:solidFill>
                <a:latin typeface="仿宋" panose="02010609060101010101" pitchFamily="49" charset="-122"/>
                <a:ea typeface="仿宋" panose="02010609060101010101" pitchFamily="49" charset="-122"/>
              </a:rPr>
              <a:t>：用</a:t>
            </a:r>
            <a:r>
              <a:rPr lang="en-US" altLang="zh-CN" sz="3200" dirty="0" err="1">
                <a:solidFill>
                  <a:srgbClr val="737373"/>
                </a:solidFill>
                <a:latin typeface="仿宋" panose="02010609060101010101" pitchFamily="49" charset="-122"/>
                <a:ea typeface="仿宋" panose="02010609060101010101" pitchFamily="49" charset="-122"/>
              </a:rPr>
              <a:t>DataOutputStream</a:t>
            </a:r>
            <a:r>
              <a:rPr lang="zh-CN" altLang="en-US" sz="3200" dirty="0">
                <a:solidFill>
                  <a:srgbClr val="737373"/>
                </a:solidFill>
                <a:latin typeface="仿宋" panose="02010609060101010101" pitchFamily="49" charset="-122"/>
                <a:ea typeface="仿宋" panose="02010609060101010101" pitchFamily="49" charset="-122"/>
              </a:rPr>
              <a:t>的</a:t>
            </a:r>
            <a:r>
              <a:rPr lang="en-US" altLang="zh-CN" sz="3200" dirty="0" err="1">
                <a:solidFill>
                  <a:srgbClr val="737373"/>
                </a:solidFill>
                <a:latin typeface="仿宋" panose="02010609060101010101" pitchFamily="49" charset="-122"/>
                <a:ea typeface="仿宋" panose="02010609060101010101" pitchFamily="49" charset="-122"/>
              </a:rPr>
              <a:t>writeInt</a:t>
            </a:r>
            <a:r>
              <a:rPr lang="en-US" altLang="zh-CN" sz="3200" dirty="0">
                <a:solidFill>
                  <a:srgbClr val="737373"/>
                </a:solidFill>
                <a:latin typeface="仿宋" panose="02010609060101010101" pitchFamily="49" charset="-122"/>
                <a:ea typeface="仿宋" panose="02010609060101010101" pitchFamily="49" charset="-122"/>
              </a:rPr>
              <a:t>, </a:t>
            </a:r>
            <a:r>
              <a:rPr lang="en-US" altLang="zh-CN" sz="3200" dirty="0" err="1">
                <a:solidFill>
                  <a:srgbClr val="737373"/>
                </a:solidFill>
                <a:latin typeface="仿宋" panose="02010609060101010101" pitchFamily="49" charset="-122"/>
                <a:ea typeface="仿宋" panose="02010609060101010101" pitchFamily="49" charset="-122"/>
              </a:rPr>
              <a:t>writeUTF</a:t>
            </a:r>
            <a:r>
              <a:rPr lang="zh-CN" altLang="en-US" sz="3200" dirty="0">
                <a:solidFill>
                  <a:srgbClr val="737373"/>
                </a:solidFill>
                <a:latin typeface="仿宋" panose="02010609060101010101" pitchFamily="49" charset="-122"/>
                <a:ea typeface="仿宋" panose="02010609060101010101" pitchFamily="49" charset="-122"/>
              </a:rPr>
              <a:t>等方法写入文件。</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写文件方案</a:t>
            </a:r>
            <a:r>
              <a:rPr lang="en-US" altLang="zh-CN" sz="3200" dirty="0">
                <a:solidFill>
                  <a:srgbClr val="737373"/>
                </a:solidFill>
                <a:latin typeface="仿宋" panose="02010609060101010101" pitchFamily="49" charset="-122"/>
                <a:ea typeface="仿宋" panose="02010609060101010101" pitchFamily="49" charset="-122"/>
              </a:rPr>
              <a:t>3</a:t>
            </a:r>
            <a:r>
              <a:rPr lang="zh-CN" altLang="en-US" sz="3200" dirty="0">
                <a:solidFill>
                  <a:srgbClr val="737373"/>
                </a:solidFill>
                <a:latin typeface="仿宋" panose="02010609060101010101" pitchFamily="49" charset="-122"/>
                <a:ea typeface="仿宋" panose="02010609060101010101" pitchFamily="49" charset="-122"/>
              </a:rPr>
              <a:t>：将</a:t>
            </a:r>
            <a:r>
              <a:rPr lang="en-US" altLang="zh-CN" sz="3200" dirty="0">
                <a:solidFill>
                  <a:srgbClr val="737373"/>
                </a:solidFill>
                <a:latin typeface="仿宋" panose="02010609060101010101" pitchFamily="49" charset="-122"/>
                <a:ea typeface="仿宋" panose="02010609060101010101" pitchFamily="49" charset="-122"/>
              </a:rPr>
              <a:t>index</a:t>
            </a:r>
            <a:r>
              <a:rPr lang="zh-CN" altLang="en-US" sz="3200" dirty="0">
                <a:solidFill>
                  <a:srgbClr val="737373"/>
                </a:solidFill>
                <a:latin typeface="仿宋" panose="02010609060101010101" pitchFamily="49" charset="-122"/>
                <a:ea typeface="仿宋" panose="02010609060101010101" pitchFamily="49" charset="-122"/>
              </a:rPr>
              <a:t>作为一个实现了</a:t>
            </a:r>
            <a:r>
              <a:rPr lang="en-US" altLang="zh-CN" sz="3200" dirty="0">
                <a:solidFill>
                  <a:srgbClr val="737373"/>
                </a:solidFill>
                <a:latin typeface="仿宋" panose="02010609060101010101" pitchFamily="49" charset="-122"/>
                <a:ea typeface="仿宋" panose="02010609060101010101" pitchFamily="49" charset="-122"/>
              </a:rPr>
              <a:t>Serializable</a:t>
            </a:r>
            <a:r>
              <a:rPr lang="zh-CN" altLang="en-US" sz="3200" dirty="0">
                <a:solidFill>
                  <a:srgbClr val="737373"/>
                </a:solidFill>
                <a:latin typeface="仿宋" panose="02010609060101010101" pitchFamily="49" charset="-122"/>
                <a:ea typeface="仿宋" panose="02010609060101010101" pitchFamily="49" charset="-122"/>
              </a:rPr>
              <a:t>接口的类，里面维护某种数据结构（</a:t>
            </a:r>
            <a:r>
              <a:rPr lang="en-US" altLang="zh-CN" sz="3200" dirty="0" err="1">
                <a:solidFill>
                  <a:srgbClr val="737373"/>
                </a:solidFill>
                <a:latin typeface="仿宋" panose="02010609060101010101" pitchFamily="49" charset="-122"/>
                <a:ea typeface="仿宋" panose="02010609060101010101" pitchFamily="49" charset="-122"/>
              </a:rPr>
              <a:t>ArrayList</a:t>
            </a:r>
            <a:r>
              <a:rPr lang="en-US" altLang="zh-CN" sz="3200" dirty="0">
                <a:solidFill>
                  <a:srgbClr val="737373"/>
                </a:solidFill>
                <a:latin typeface="仿宋" panose="02010609060101010101" pitchFamily="49" charset="-122"/>
                <a:ea typeface="仿宋" panose="02010609060101010101" pitchFamily="49" charset="-122"/>
              </a:rPr>
              <a:t>? LinkedList? Set? Map?</a:t>
            </a:r>
            <a:r>
              <a:rPr lang="zh-CN" altLang="en-US" sz="3200" dirty="0">
                <a:solidFill>
                  <a:srgbClr val="737373"/>
                </a:solidFill>
                <a:latin typeface="仿宋" panose="02010609060101010101" pitchFamily="49" charset="-122"/>
                <a:ea typeface="仿宋" panose="02010609060101010101" pitchFamily="49" charset="-122"/>
              </a:rPr>
              <a:t>）存放一条条</a:t>
            </a:r>
            <a:r>
              <a:rPr lang="en-US" altLang="zh-CN" sz="3200" dirty="0">
                <a:solidFill>
                  <a:srgbClr val="737373"/>
                </a:solidFill>
                <a:latin typeface="仿宋" panose="02010609060101010101" pitchFamily="49" charset="-122"/>
                <a:ea typeface="仿宋" panose="02010609060101010101" pitchFamily="49" charset="-122"/>
              </a:rPr>
              <a:t>entry</a:t>
            </a:r>
            <a:r>
              <a:rPr lang="zh-CN" altLang="en-US" sz="3200" dirty="0">
                <a:solidFill>
                  <a:srgbClr val="737373"/>
                </a:solidFill>
                <a:latin typeface="仿宋" panose="02010609060101010101" pitchFamily="49" charset="-122"/>
                <a:ea typeface="仿宋" panose="02010609060101010101" pitchFamily="49" charset="-122"/>
              </a:rPr>
              <a:t>，并用</a:t>
            </a:r>
            <a:r>
              <a:rPr lang="en-US" altLang="zh-CN" sz="3200" dirty="0" err="1">
                <a:solidFill>
                  <a:srgbClr val="737373"/>
                </a:solidFill>
                <a:latin typeface="仿宋" panose="02010609060101010101" pitchFamily="49" charset="-122"/>
                <a:ea typeface="仿宋" panose="02010609060101010101" pitchFamily="49" charset="-122"/>
              </a:rPr>
              <a:t>ObjectOutputStream</a:t>
            </a:r>
            <a:r>
              <a:rPr lang="zh-CN" altLang="en-US" sz="3200" dirty="0">
                <a:solidFill>
                  <a:srgbClr val="737373"/>
                </a:solidFill>
                <a:latin typeface="仿宋" panose="02010609060101010101" pitchFamily="49" charset="-122"/>
                <a:ea typeface="仿宋" panose="02010609060101010101" pitchFamily="49" charset="-122"/>
              </a:rPr>
              <a:t>将</a:t>
            </a:r>
            <a:r>
              <a:rPr lang="en-US" altLang="zh-CN" sz="3200" dirty="0">
                <a:solidFill>
                  <a:srgbClr val="737373"/>
                </a:solidFill>
                <a:latin typeface="仿宋" panose="02010609060101010101" pitchFamily="49" charset="-122"/>
                <a:ea typeface="仿宋" panose="02010609060101010101" pitchFamily="49" charset="-122"/>
              </a:rPr>
              <a:t>index</a:t>
            </a:r>
            <a:r>
              <a:rPr lang="zh-CN" altLang="en-US" sz="3200" dirty="0">
                <a:solidFill>
                  <a:srgbClr val="737373"/>
                </a:solidFill>
                <a:latin typeface="仿宋" panose="02010609060101010101" pitchFamily="49" charset="-122"/>
                <a:ea typeface="仿宋" panose="02010609060101010101" pitchFamily="49" charset="-122"/>
              </a:rPr>
              <a:t>对象序列化到</a:t>
            </a:r>
            <a:r>
              <a:rPr lang="en-US" altLang="zh-CN" sz="3200" dirty="0">
                <a:solidFill>
                  <a:srgbClr val="737373"/>
                </a:solidFill>
                <a:latin typeface="仿宋" panose="02010609060101010101" pitchFamily="49" charset="-122"/>
                <a:ea typeface="仿宋" panose="02010609060101010101" pitchFamily="49" charset="-122"/>
              </a:rPr>
              <a:t>index</a:t>
            </a:r>
            <a:r>
              <a:rPr lang="zh-CN" altLang="en-US" sz="3200" dirty="0">
                <a:solidFill>
                  <a:srgbClr val="737373"/>
                </a:solidFill>
                <a:latin typeface="仿宋" panose="02010609060101010101" pitchFamily="49" charset="-122"/>
                <a:ea typeface="仿宋" panose="02010609060101010101" pitchFamily="49" charset="-122"/>
              </a:rPr>
              <a:t>文件中。</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6" name="TextBox 3">
            <a:extLst>
              <a:ext uri="{FF2B5EF4-FFF2-40B4-BE49-F238E27FC236}">
                <a16:creationId xmlns:a16="http://schemas.microsoft.com/office/drawing/2014/main" id="{393779E7-6A45-457E-B313-E7DC5EA03488}"/>
              </a:ext>
            </a:extLst>
          </p:cNvPr>
          <p:cNvSpPr txBox="1"/>
          <p:nvPr/>
        </p:nvSpPr>
        <p:spPr>
          <a:xfrm>
            <a:off x="802595" y="7734300"/>
            <a:ext cx="14863011" cy="1354217"/>
          </a:xfrm>
          <a:prstGeom prst="rect">
            <a:avLst/>
          </a:prstGeom>
        </p:spPr>
        <p:txBody>
          <a:bodyPr wrap="square" lIns="0" tIns="0" rIns="0" bIns="0" rtlCol="0" anchor="t">
            <a:spAutoFit/>
          </a:bodyPr>
          <a:lstStyle/>
          <a:p>
            <a:r>
              <a:rPr lang="zh-CN" altLang="en-US" sz="4400" dirty="0">
                <a:solidFill>
                  <a:srgbClr val="737373"/>
                </a:solidFill>
                <a:latin typeface="字由点字典黑 65J" panose="02010600030101010101" charset="-122"/>
                <a:ea typeface="字由点字典黑 65J" panose="02010600030101010101" charset="-122"/>
              </a:rPr>
              <a:t>思考：各个方案分别有哪些优劣？如果要做一个简易版，我们采用哪种最容易编写程序？哪种时间效率相对较高？</a:t>
            </a:r>
            <a:endParaRPr lang="en-US" altLang="zh-CN" sz="4400" dirty="0">
              <a:solidFill>
                <a:srgbClr val="737373"/>
              </a:solidFill>
              <a:latin typeface="字由点字典黑 65J" panose="02010600030101010101" charset="-122"/>
              <a:ea typeface="字由点字典黑 65J" panose="02010600030101010101" charset="-122"/>
            </a:endParaRPr>
          </a:p>
        </p:txBody>
      </p:sp>
      <p:sp>
        <p:nvSpPr>
          <p:cNvPr id="8" name="TextBox 3">
            <a:extLst>
              <a:ext uri="{FF2B5EF4-FFF2-40B4-BE49-F238E27FC236}">
                <a16:creationId xmlns:a16="http://schemas.microsoft.com/office/drawing/2014/main" id="{41780786-06F4-4A02-9239-8931DDE45DA1}"/>
              </a:ext>
            </a:extLst>
          </p:cNvPr>
          <p:cNvSpPr txBox="1"/>
          <p:nvPr/>
        </p:nvSpPr>
        <p:spPr>
          <a:xfrm>
            <a:off x="872124" y="3467100"/>
            <a:ext cx="14367876"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参考答案：</a:t>
            </a:r>
            <a:r>
              <a:rPr lang="en-US" altLang="zh-CN" sz="3200" dirty="0">
                <a:solidFill>
                  <a:srgbClr val="737373"/>
                </a:solidFill>
                <a:latin typeface="仿宋" panose="02010609060101010101" pitchFamily="49" charset="-122"/>
                <a:ea typeface="仿宋" panose="02010609060101010101" pitchFamily="49" charset="-122"/>
              </a:rPr>
              <a:t>entry</a:t>
            </a:r>
            <a:r>
              <a:rPr lang="zh-CN" altLang="en-US" sz="3200" dirty="0">
                <a:solidFill>
                  <a:srgbClr val="737373"/>
                </a:solidFill>
                <a:latin typeface="仿宋" panose="02010609060101010101" pitchFamily="49" charset="-122"/>
                <a:ea typeface="仿宋" panose="02010609060101010101" pitchFamily="49" charset="-122"/>
              </a:rPr>
              <a:t>部分</a:t>
            </a:r>
            <a:r>
              <a:rPr lang="en-US" altLang="zh-CN" sz="3200" dirty="0">
                <a:solidFill>
                  <a:srgbClr val="737373"/>
                </a:solidFill>
                <a:latin typeface="仿宋" panose="02010609060101010101" pitchFamily="49" charset="-122"/>
                <a:ea typeface="仿宋" panose="02010609060101010101" pitchFamily="49" charset="-122"/>
              </a:rPr>
              <a:t>,</a:t>
            </a:r>
            <a:r>
              <a:rPr lang="zh-CN" altLang="en-US" sz="3200" dirty="0">
                <a:solidFill>
                  <a:srgbClr val="737373"/>
                </a:solidFill>
                <a:latin typeface="仿宋" panose="02010609060101010101" pitchFamily="49" charset="-122"/>
                <a:ea typeface="仿宋" panose="02010609060101010101" pitchFamily="49" charset="-122"/>
              </a:rPr>
              <a:t>尤其是其中的</a:t>
            </a:r>
            <a:r>
              <a:rPr lang="en-US" altLang="zh-CN" sz="32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original file’s SHA1 and relative path</a:t>
            </a:r>
          </a:p>
        </p:txBody>
      </p:sp>
      <p:sp>
        <p:nvSpPr>
          <p:cNvPr id="9" name="TextBox 3">
            <a:extLst>
              <a:ext uri="{FF2B5EF4-FFF2-40B4-BE49-F238E27FC236}">
                <a16:creationId xmlns:a16="http://schemas.microsoft.com/office/drawing/2014/main" id="{ADF292F9-F037-4C74-AA93-1C28BA6B311F}"/>
              </a:ext>
            </a:extLst>
          </p:cNvPr>
          <p:cNvSpPr txBox="1"/>
          <p:nvPr/>
        </p:nvSpPr>
        <p:spPr>
          <a:xfrm>
            <a:off x="802595" y="1798820"/>
            <a:ext cx="14863011" cy="1354217"/>
          </a:xfrm>
          <a:prstGeom prst="rect">
            <a:avLst/>
          </a:prstGeom>
        </p:spPr>
        <p:txBody>
          <a:bodyPr wrap="square" lIns="0" tIns="0" rIns="0" bIns="0" rtlCol="0" anchor="t">
            <a:spAutoFit/>
          </a:bodyPr>
          <a:lstStyle/>
          <a:p>
            <a:r>
              <a:rPr lang="zh-CN" altLang="en-US" sz="4400" dirty="0">
                <a:solidFill>
                  <a:srgbClr val="737373"/>
                </a:solidFill>
                <a:latin typeface="字由点字典黑 65J" panose="02010600030101010101" charset="-122"/>
                <a:ea typeface="字由点字典黑 65J" panose="02010600030101010101" charset="-122"/>
              </a:rPr>
              <a:t>思考：如果要实现一个精简版的</a:t>
            </a:r>
            <a:r>
              <a:rPr lang="en-US" altLang="zh-CN" sz="4400" dirty="0">
                <a:solidFill>
                  <a:srgbClr val="737373"/>
                </a:solidFill>
                <a:latin typeface="字由点字典黑 65J" panose="02010600030101010101" charset="-122"/>
                <a:ea typeface="字由点字典黑 65J" panose="02010600030101010101" charset="-122"/>
              </a:rPr>
              <a:t>git</a:t>
            </a:r>
            <a:r>
              <a:rPr lang="zh-CN" altLang="en-US" sz="4400" dirty="0">
                <a:solidFill>
                  <a:srgbClr val="737373"/>
                </a:solidFill>
                <a:latin typeface="字由点字典黑 65J" panose="02010600030101010101" charset="-122"/>
                <a:ea typeface="字由点字典黑 65J" panose="02010600030101010101" charset="-122"/>
              </a:rPr>
              <a:t>，</a:t>
            </a:r>
            <a:r>
              <a:rPr lang="en-US" altLang="zh-CN" sz="4400" dirty="0">
                <a:solidFill>
                  <a:srgbClr val="737373"/>
                </a:solidFill>
                <a:latin typeface="字由点字典黑 65J" panose="02010600030101010101" charset="-122"/>
                <a:ea typeface="字由点字典黑 65J" panose="02010600030101010101" charset="-122"/>
              </a:rPr>
              <a:t>index</a:t>
            </a:r>
            <a:r>
              <a:rPr lang="zh-CN" altLang="en-US" sz="4400" dirty="0">
                <a:solidFill>
                  <a:srgbClr val="737373"/>
                </a:solidFill>
                <a:latin typeface="字由点字典黑 65J" panose="02010600030101010101" charset="-122"/>
                <a:ea typeface="字由点字典黑 65J" panose="02010600030101010101" charset="-122"/>
              </a:rPr>
              <a:t>文件中哪些内容不能被精简掉？</a:t>
            </a:r>
            <a:endParaRPr lang="en-US" altLang="zh-CN" sz="4400" dirty="0">
              <a:solidFill>
                <a:srgbClr val="737373"/>
              </a:solidFill>
              <a:latin typeface="字由点字典黑 65J" panose="02010600030101010101" charset="-122"/>
              <a:ea typeface="字由点字典黑 65J" panose="02010600030101010101" charset="-122"/>
            </a:endParaRPr>
          </a:p>
        </p:txBody>
      </p:sp>
    </p:spTree>
    <p:extLst>
      <p:ext uri="{BB962C8B-B14F-4D97-AF65-F5344CB8AC3E}">
        <p14:creationId xmlns:p14="http://schemas.microsoft.com/office/powerpoint/2010/main" val="279532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5FDFB5D-4789-420F-9B83-9E4A6BBD057F}"/>
              </a:ext>
            </a:extLst>
          </p:cNvPr>
          <p:cNvSpPr txBox="1"/>
          <p:nvPr/>
        </p:nvSpPr>
        <p:spPr>
          <a:xfrm>
            <a:off x="872836" y="495300"/>
            <a:ext cx="152815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另一种暂存区设计：存放变动</a:t>
            </a:r>
            <a:endParaRPr lang="en-US" sz="7200" spc="201" dirty="0">
              <a:solidFill>
                <a:srgbClr val="737373"/>
              </a:solidFill>
              <a:ea typeface="字由点字典黑 65J"/>
            </a:endParaRPr>
          </a:p>
        </p:txBody>
      </p:sp>
      <p:sp>
        <p:nvSpPr>
          <p:cNvPr id="8" name="TextBox 3">
            <a:extLst>
              <a:ext uri="{FF2B5EF4-FFF2-40B4-BE49-F238E27FC236}">
                <a16:creationId xmlns:a16="http://schemas.microsoft.com/office/drawing/2014/main" id="{41780786-06F4-4A02-9239-8931DDE45DA1}"/>
              </a:ext>
            </a:extLst>
          </p:cNvPr>
          <p:cNvSpPr txBox="1"/>
          <p:nvPr/>
        </p:nvSpPr>
        <p:spPr>
          <a:xfrm>
            <a:off x="872836" y="3086100"/>
            <a:ext cx="14367876" cy="3447098"/>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之前讲的是第一种设计思路：存放一个个</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的相对路径与哈希值的对应关系。</a:t>
            </a:r>
            <a:endParaRPr lang="en-US" altLang="zh-CN" sz="3200" dirty="0">
              <a:solidFill>
                <a:srgbClr val="737373"/>
              </a:solidFill>
              <a:latin typeface="仿宋" panose="02010609060101010101" pitchFamily="49" charset="-122"/>
              <a:ea typeface="仿宋" panose="02010609060101010101" pitchFamily="49" charset="-122"/>
            </a:endParaRPr>
          </a:p>
          <a:p>
            <a:endParaRPr lang="en-US" altLang="zh-CN"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endParaRPr>
          </a:p>
          <a:p>
            <a:r>
              <a:rPr lang="zh-CN" altLang="en-US"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rPr>
              <a:t>另一种思路是，存放文件的改变量。</a:t>
            </a:r>
            <a:endParaRPr lang="en-US" altLang="zh-CN"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endParaRPr>
          </a:p>
          <a:p>
            <a:endParaRPr lang="en-US" altLang="zh-CN"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endParaRPr>
          </a:p>
          <a:p>
            <a:r>
              <a:rPr lang="zh-CN" altLang="en-US"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rPr>
              <a:t>这两种实现都可以。但在写</a:t>
            </a:r>
            <a:r>
              <a:rPr lang="en-US" altLang="zh-CN"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rPr>
              <a:t>commit</a:t>
            </a:r>
            <a:r>
              <a:rPr lang="zh-CN" altLang="en-US"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rPr>
              <a:t>命令的时候逻辑不一样。（第一种思路，直接用暂存区就能生成提交的</a:t>
            </a:r>
            <a:r>
              <a:rPr lang="en-US" altLang="zh-CN"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rPr>
              <a:t>tree</a:t>
            </a:r>
            <a:r>
              <a:rPr lang="zh-CN" altLang="en-US"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rPr>
              <a:t>。第二种思路需要用上一次提交的</a:t>
            </a:r>
            <a:r>
              <a:rPr lang="en-US" altLang="zh-CN"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rPr>
              <a:t>tree</a:t>
            </a:r>
            <a:r>
              <a:rPr lang="zh-CN" altLang="en-US"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rPr>
              <a:t>跟暂存区里的内容拼一个新的</a:t>
            </a:r>
            <a:r>
              <a:rPr lang="en-US" altLang="zh-CN"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rPr>
              <a:t>tree</a:t>
            </a:r>
            <a:r>
              <a:rPr lang="zh-CN" altLang="en-US" sz="3200" dirty="0">
                <a:solidFill>
                  <a:srgbClr val="737373"/>
                </a:solidFill>
                <a:latin typeface="仿宋" panose="02010609060101010101" pitchFamily="49" charset="-122"/>
                <a:ea typeface="仿宋" panose="02010609060101010101" pitchFamily="49" charset="-122"/>
                <a:cs typeface="Times New Roman" panose="02020603050405020304" pitchFamily="18" charset="0"/>
              </a:rPr>
              <a:t>出来。）</a:t>
            </a:r>
            <a:endParaRPr lang="en-US" altLang="zh-CN" sz="32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6563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C6B7ABE-DA2B-4E29-974F-091F6CA6978B}"/>
              </a:ext>
            </a:extLst>
          </p:cNvPr>
          <p:cNvSpPr txBox="1"/>
          <p:nvPr/>
        </p:nvSpPr>
        <p:spPr>
          <a:xfrm>
            <a:off x="872836" y="342901"/>
            <a:ext cx="1116676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tree</a:t>
            </a:r>
            <a:r>
              <a:rPr lang="zh-CN" altLang="en-US" sz="7200" spc="201" dirty="0">
                <a:solidFill>
                  <a:srgbClr val="737373"/>
                </a:solidFill>
                <a:ea typeface="字由点字典黑 65J"/>
              </a:rPr>
              <a:t>文件</a:t>
            </a:r>
            <a:endParaRPr lang="en-US" sz="7200" spc="201" dirty="0">
              <a:solidFill>
                <a:srgbClr val="737373"/>
              </a:solidFill>
              <a:ea typeface="字由点字典黑 65J"/>
            </a:endParaRPr>
          </a:p>
        </p:txBody>
      </p:sp>
      <p:sp>
        <p:nvSpPr>
          <p:cNvPr id="3" name="TextBox 3">
            <a:extLst>
              <a:ext uri="{FF2B5EF4-FFF2-40B4-BE49-F238E27FC236}">
                <a16:creationId xmlns:a16="http://schemas.microsoft.com/office/drawing/2014/main" id="{B89D0D49-B23D-4E3A-A05D-3573731B0F28}"/>
              </a:ext>
            </a:extLst>
          </p:cNvPr>
          <p:cNvSpPr txBox="1"/>
          <p:nvPr/>
        </p:nvSpPr>
        <p:spPr>
          <a:xfrm>
            <a:off x="12268200" y="4838700"/>
            <a:ext cx="4648200" cy="1969770"/>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如左图，也可以通过运行</a:t>
            </a:r>
            <a:r>
              <a:rPr lang="en-US" altLang="zh-CN" sz="3200" b="1" dirty="0">
                <a:solidFill>
                  <a:srgbClr val="737373"/>
                </a:solidFill>
                <a:latin typeface="仿宋" panose="02010609060101010101" pitchFamily="49" charset="-122"/>
                <a:ea typeface="仿宋" panose="02010609060101010101" pitchFamily="49" charset="-122"/>
              </a:rPr>
              <a:t>git cat-file -p tree</a:t>
            </a:r>
            <a:r>
              <a:rPr lang="zh-CN" altLang="en-US" sz="3200" b="1" dirty="0">
                <a:solidFill>
                  <a:srgbClr val="737373"/>
                </a:solidFill>
                <a:latin typeface="仿宋" panose="02010609060101010101" pitchFamily="49" charset="-122"/>
                <a:ea typeface="仿宋" panose="02010609060101010101" pitchFamily="49" charset="-122"/>
              </a:rPr>
              <a:t>文件的哈希值</a:t>
            </a:r>
            <a:r>
              <a:rPr lang="zh-CN" altLang="en-US" sz="3200" dirty="0">
                <a:solidFill>
                  <a:srgbClr val="737373"/>
                </a:solidFill>
                <a:latin typeface="仿宋" panose="02010609060101010101" pitchFamily="49" charset="-122"/>
                <a:ea typeface="仿宋" panose="02010609060101010101" pitchFamily="49" charset="-122"/>
              </a:rPr>
              <a:t>来查看</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的内容。</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6" name="TextBox 3">
            <a:extLst>
              <a:ext uri="{FF2B5EF4-FFF2-40B4-BE49-F238E27FC236}">
                <a16:creationId xmlns:a16="http://schemas.microsoft.com/office/drawing/2014/main" id="{B016E10D-FA39-47E0-AAE9-65DF2DE5F3B7}"/>
              </a:ext>
            </a:extLst>
          </p:cNvPr>
          <p:cNvSpPr txBox="1"/>
          <p:nvPr/>
        </p:nvSpPr>
        <p:spPr>
          <a:xfrm>
            <a:off x="1075765" y="6878166"/>
            <a:ext cx="15052964"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由上图，可以更清晰地看到同样的内容。</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9" name="TextBox 3">
            <a:extLst>
              <a:ext uri="{FF2B5EF4-FFF2-40B4-BE49-F238E27FC236}">
                <a16:creationId xmlns:a16="http://schemas.microsoft.com/office/drawing/2014/main" id="{A55B0C2D-BA71-48A2-B9E8-8F3FBEC74547}"/>
              </a:ext>
            </a:extLst>
          </p:cNvPr>
          <p:cNvSpPr txBox="1"/>
          <p:nvPr/>
        </p:nvSpPr>
        <p:spPr>
          <a:xfrm>
            <a:off x="720695" y="8648700"/>
            <a:ext cx="15052964" cy="984885"/>
          </a:xfrm>
          <a:prstGeom prst="rect">
            <a:avLst/>
          </a:prstGeom>
        </p:spPr>
        <p:txBody>
          <a:bodyPr wrap="square" lIns="0" tIns="0" rIns="0" bIns="0" rtlCol="0" anchor="t">
            <a:spAutoFit/>
          </a:bodyPr>
          <a:lstStyle/>
          <a:p>
            <a:r>
              <a:rPr lang="en-US" altLang="zh-CN" sz="3200" b="1" dirty="0">
                <a:solidFill>
                  <a:srgbClr val="737373"/>
                </a:solidFill>
                <a:latin typeface="仿宋" panose="02010609060101010101" pitchFamily="49" charset="-122"/>
                <a:ea typeface="仿宋" panose="02010609060101010101" pitchFamily="49" charset="-122"/>
              </a:rPr>
              <a:t>git</a:t>
            </a:r>
            <a:r>
              <a:rPr lang="zh-CN" altLang="en-US" sz="3200" b="1" dirty="0">
                <a:solidFill>
                  <a:srgbClr val="737373"/>
                </a:solidFill>
                <a:latin typeface="仿宋" panose="02010609060101010101" pitchFamily="49" charset="-122"/>
                <a:ea typeface="仿宋" panose="02010609060101010101" pitchFamily="49" charset="-122"/>
              </a:rPr>
              <a:t>会把每个文件夹（包括根文件夹即工作区）看做一棵树</a:t>
            </a:r>
            <a:r>
              <a:rPr lang="en-US" altLang="zh-CN" sz="3200" b="1" dirty="0">
                <a:solidFill>
                  <a:srgbClr val="737373"/>
                </a:solidFill>
                <a:latin typeface="仿宋" panose="02010609060101010101" pitchFamily="49" charset="-122"/>
                <a:ea typeface="仿宋" panose="02010609060101010101" pitchFamily="49" charset="-122"/>
              </a:rPr>
              <a:t>(tree)</a:t>
            </a:r>
            <a:r>
              <a:rPr lang="zh-CN" altLang="en-US" sz="3200" b="1" dirty="0">
                <a:solidFill>
                  <a:srgbClr val="737373"/>
                </a:solidFill>
                <a:latin typeface="仿宋" panose="02010609060101010101" pitchFamily="49" charset="-122"/>
                <a:ea typeface="仿宋" panose="02010609060101010101" pitchFamily="49" charset="-122"/>
              </a:rPr>
              <a:t>，每个</a:t>
            </a:r>
            <a:r>
              <a:rPr lang="en-US" altLang="zh-CN" sz="3200" b="1" dirty="0">
                <a:solidFill>
                  <a:srgbClr val="737373"/>
                </a:solidFill>
                <a:latin typeface="仿宋" panose="02010609060101010101" pitchFamily="49" charset="-122"/>
                <a:ea typeface="仿宋" panose="02010609060101010101" pitchFamily="49" charset="-122"/>
              </a:rPr>
              <a:t>tree</a:t>
            </a:r>
            <a:r>
              <a:rPr lang="zh-CN" altLang="en-US" sz="3200" b="1" dirty="0">
                <a:solidFill>
                  <a:srgbClr val="737373"/>
                </a:solidFill>
                <a:latin typeface="仿宋" panose="02010609060101010101" pitchFamily="49" charset="-122"/>
                <a:ea typeface="仿宋" panose="02010609060101010101" pitchFamily="49" charset="-122"/>
              </a:rPr>
              <a:t>文件里，存储着它的第一层子对象</a:t>
            </a:r>
            <a:r>
              <a:rPr lang="en-US" altLang="zh-CN" sz="3200" b="1" dirty="0">
                <a:solidFill>
                  <a:srgbClr val="737373"/>
                </a:solidFill>
                <a:latin typeface="仿宋" panose="02010609060101010101" pitchFamily="49" charset="-122"/>
                <a:ea typeface="仿宋" panose="02010609060101010101" pitchFamily="49" charset="-122"/>
              </a:rPr>
              <a:t>(blob</a:t>
            </a:r>
            <a:r>
              <a:rPr lang="zh-CN" altLang="en-US" sz="3200" b="1" dirty="0">
                <a:solidFill>
                  <a:srgbClr val="737373"/>
                </a:solidFill>
                <a:latin typeface="仿宋" panose="02010609060101010101" pitchFamily="49" charset="-122"/>
                <a:ea typeface="仿宋" panose="02010609060101010101" pitchFamily="49" charset="-122"/>
              </a:rPr>
              <a:t>或</a:t>
            </a:r>
            <a:r>
              <a:rPr lang="en-US" altLang="zh-CN" sz="3200" b="1" dirty="0">
                <a:solidFill>
                  <a:srgbClr val="737373"/>
                </a:solidFill>
                <a:latin typeface="仿宋" panose="02010609060101010101" pitchFamily="49" charset="-122"/>
                <a:ea typeface="仿宋" panose="02010609060101010101" pitchFamily="49" charset="-122"/>
              </a:rPr>
              <a:t>tree)</a:t>
            </a:r>
            <a:r>
              <a:rPr lang="zh-CN" altLang="en-US" sz="3200" b="1" dirty="0">
                <a:solidFill>
                  <a:srgbClr val="737373"/>
                </a:solidFill>
                <a:latin typeface="仿宋" panose="02010609060101010101" pitchFamily="49" charset="-122"/>
                <a:ea typeface="仿宋" panose="02010609060101010101" pitchFamily="49" charset="-122"/>
              </a:rPr>
              <a:t>，可以简单看做一个列表。</a:t>
            </a:r>
            <a:endParaRPr lang="en-US" altLang="zh-CN" sz="3200" b="1" dirty="0">
              <a:solidFill>
                <a:srgbClr val="737373"/>
              </a:solidFill>
              <a:latin typeface="仿宋" panose="02010609060101010101" pitchFamily="49" charset="-122"/>
              <a:ea typeface="仿宋" panose="02010609060101010101" pitchFamily="49" charset="-122"/>
            </a:endParaRPr>
          </a:p>
        </p:txBody>
      </p:sp>
      <p:sp>
        <p:nvSpPr>
          <p:cNvPr id="12" name="TextBox 3">
            <a:extLst>
              <a:ext uri="{FF2B5EF4-FFF2-40B4-BE49-F238E27FC236}">
                <a16:creationId xmlns:a16="http://schemas.microsoft.com/office/drawing/2014/main" id="{EE47A5AF-9E0A-4258-B89C-6A2855D2071E}"/>
              </a:ext>
            </a:extLst>
          </p:cNvPr>
          <p:cNvSpPr txBox="1"/>
          <p:nvPr/>
        </p:nvSpPr>
        <p:spPr>
          <a:xfrm>
            <a:off x="849173" y="1844338"/>
            <a:ext cx="16143427" cy="984885"/>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如下图，用</a:t>
            </a:r>
            <a:r>
              <a:rPr lang="en-US" altLang="zh-CN" sz="3200" dirty="0" err="1">
                <a:solidFill>
                  <a:srgbClr val="737373"/>
                </a:solidFill>
                <a:latin typeface="仿宋" panose="02010609060101010101" pitchFamily="49" charset="-122"/>
                <a:ea typeface="仿宋" panose="02010609060101010101" pitchFamily="49" charset="-122"/>
              </a:rPr>
              <a:t>zlib</a:t>
            </a:r>
            <a:r>
              <a:rPr lang="zh-CN" altLang="en-US" sz="3200" dirty="0">
                <a:solidFill>
                  <a:srgbClr val="737373"/>
                </a:solidFill>
                <a:latin typeface="仿宋" panose="02010609060101010101" pitchFamily="49" charset="-122"/>
                <a:ea typeface="仿宋" panose="02010609060101010101" pitchFamily="49" charset="-122"/>
              </a:rPr>
              <a:t>解压一个</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文件后用记事本或</a:t>
            </a:r>
            <a:r>
              <a:rPr lang="en-US" altLang="zh-CN" sz="3200" dirty="0" err="1">
                <a:solidFill>
                  <a:srgbClr val="737373"/>
                </a:solidFill>
                <a:latin typeface="仿宋" panose="02010609060101010101" pitchFamily="49" charset="-122"/>
                <a:ea typeface="仿宋" panose="02010609060101010101" pitchFamily="49" charset="-122"/>
              </a:rPr>
              <a:t>EditPlus</a:t>
            </a:r>
            <a:r>
              <a:rPr lang="zh-CN" altLang="en-US" sz="3200" dirty="0">
                <a:solidFill>
                  <a:srgbClr val="737373"/>
                </a:solidFill>
                <a:latin typeface="仿宋" panose="02010609060101010101" pitchFamily="49" charset="-122"/>
                <a:ea typeface="仿宋" panose="02010609060101010101" pitchFamily="49" charset="-122"/>
              </a:rPr>
              <a:t>打开，可发现该</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包含两个子对象，一个是</a:t>
            </a:r>
            <a:r>
              <a:rPr lang="en-US" altLang="zh-CN" sz="3200" dirty="0">
                <a:solidFill>
                  <a:srgbClr val="737373"/>
                </a:solidFill>
                <a:latin typeface="仿宋" panose="02010609060101010101" pitchFamily="49" charset="-122"/>
                <a:ea typeface="仿宋" panose="02010609060101010101" pitchFamily="49" charset="-122"/>
              </a:rPr>
              <a:t>languages</a:t>
            </a:r>
            <a:r>
              <a:rPr lang="zh-CN" altLang="en-US" sz="3200" dirty="0">
                <a:solidFill>
                  <a:srgbClr val="737373"/>
                </a:solidFill>
                <a:latin typeface="仿宋" panose="02010609060101010101" pitchFamily="49" charset="-122"/>
                <a:ea typeface="仿宋" panose="02010609060101010101" pitchFamily="49" charset="-122"/>
              </a:rPr>
              <a:t>文件夹，一个是歌手</a:t>
            </a:r>
            <a:r>
              <a:rPr lang="en-US" altLang="zh-CN" sz="3200" dirty="0">
                <a:solidFill>
                  <a:srgbClr val="737373"/>
                </a:solidFill>
                <a:latin typeface="仿宋" panose="02010609060101010101" pitchFamily="49" charset="-122"/>
                <a:ea typeface="仿宋" panose="02010609060101010101" pitchFamily="49" charset="-122"/>
              </a:rPr>
              <a:t>.txt</a:t>
            </a:r>
            <a:r>
              <a:rPr lang="zh-CN" altLang="en-US" sz="3200" dirty="0">
                <a:solidFill>
                  <a:srgbClr val="737373"/>
                </a:solidFill>
                <a:latin typeface="仿宋" panose="02010609060101010101" pitchFamily="49" charset="-122"/>
                <a:ea typeface="仿宋" panose="02010609060101010101" pitchFamily="49" charset="-122"/>
              </a:rPr>
              <a:t>文件，乱码部分是文件对应的哈希值。</a:t>
            </a:r>
            <a:endParaRPr lang="en-US" altLang="zh-CN" sz="3200" dirty="0">
              <a:solidFill>
                <a:srgbClr val="737373"/>
              </a:solidFill>
              <a:latin typeface="仿宋" panose="02010609060101010101" pitchFamily="49" charset="-122"/>
              <a:ea typeface="仿宋" panose="02010609060101010101" pitchFamily="49" charset="-122"/>
            </a:endParaRPr>
          </a:p>
        </p:txBody>
      </p:sp>
      <p:pic>
        <p:nvPicPr>
          <p:cNvPr id="10" name="图片 9">
            <a:extLst>
              <a:ext uri="{FF2B5EF4-FFF2-40B4-BE49-F238E27FC236}">
                <a16:creationId xmlns:a16="http://schemas.microsoft.com/office/drawing/2014/main" id="{59EC7090-CA3C-412F-5001-C32FAF4004C0}"/>
              </a:ext>
            </a:extLst>
          </p:cNvPr>
          <p:cNvPicPr>
            <a:picLocks noChangeAspect="1"/>
          </p:cNvPicPr>
          <p:nvPr/>
        </p:nvPicPr>
        <p:blipFill>
          <a:blip r:embed="rId2"/>
          <a:stretch>
            <a:fillRect/>
          </a:stretch>
        </p:blipFill>
        <p:spPr>
          <a:xfrm>
            <a:off x="742679" y="3106980"/>
            <a:ext cx="16249922" cy="752854"/>
          </a:xfrm>
          <a:prstGeom prst="rect">
            <a:avLst/>
          </a:prstGeom>
        </p:spPr>
      </p:pic>
      <p:pic>
        <p:nvPicPr>
          <p:cNvPr id="5" name="图片 4">
            <a:extLst>
              <a:ext uri="{FF2B5EF4-FFF2-40B4-BE49-F238E27FC236}">
                <a16:creationId xmlns:a16="http://schemas.microsoft.com/office/drawing/2014/main" id="{CD5AFA68-1095-1ABA-5AD2-CE3DFE13B093}"/>
              </a:ext>
            </a:extLst>
          </p:cNvPr>
          <p:cNvPicPr>
            <a:picLocks noChangeAspect="1"/>
          </p:cNvPicPr>
          <p:nvPr/>
        </p:nvPicPr>
        <p:blipFill>
          <a:blip r:embed="rId3"/>
          <a:stretch>
            <a:fillRect/>
          </a:stretch>
        </p:blipFill>
        <p:spPr>
          <a:xfrm>
            <a:off x="845942" y="4996193"/>
            <a:ext cx="11054331" cy="1702723"/>
          </a:xfrm>
          <a:prstGeom prst="rect">
            <a:avLst/>
          </a:prstGeom>
        </p:spPr>
      </p:pic>
    </p:spTree>
    <p:extLst>
      <p:ext uri="{BB962C8B-B14F-4D97-AF65-F5344CB8AC3E}">
        <p14:creationId xmlns:p14="http://schemas.microsoft.com/office/powerpoint/2010/main" val="152482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86B9973E-7D08-984B-513B-74F88F18545F}"/>
              </a:ext>
            </a:extLst>
          </p:cNvPr>
          <p:cNvSpPr txBox="1"/>
          <p:nvPr/>
        </p:nvSpPr>
        <p:spPr>
          <a:xfrm>
            <a:off x="990600" y="1181100"/>
            <a:ext cx="16078200" cy="8125301"/>
          </a:xfrm>
          <a:prstGeom prst="rect">
            <a:avLst/>
          </a:prstGeom>
        </p:spPr>
        <p:txBody>
          <a:bodyPr wrap="square" lIns="0" tIns="0" rIns="0" bIns="0" rtlCol="0" anchor="t">
            <a:spAutoFit/>
          </a:bodyPr>
          <a:lstStyle/>
          <a:p>
            <a:r>
              <a:rPr lang="zh-CN" altLang="en-US" sz="4400" b="1" dirty="0">
                <a:solidFill>
                  <a:srgbClr val="737373"/>
                </a:solidFill>
                <a:latin typeface="仿宋" panose="02010609060101010101" pitchFamily="49" charset="-122"/>
                <a:ea typeface="仿宋" panose="02010609060101010101" pitchFamily="49" charset="-122"/>
              </a:rPr>
              <a:t>课程收获</a:t>
            </a:r>
            <a:endParaRPr lang="en-US" altLang="zh-CN" sz="4400" b="1" dirty="0">
              <a:solidFill>
                <a:srgbClr val="737373"/>
              </a:solidFill>
              <a:latin typeface="仿宋" panose="02010609060101010101" pitchFamily="49" charset="-122"/>
              <a:ea typeface="仿宋" panose="02010609060101010101" pitchFamily="49" charset="-122"/>
            </a:endParaRPr>
          </a:p>
          <a:p>
            <a:pPr marL="742950" indent="-742950">
              <a:buAutoNum type="arabicPeriod"/>
            </a:pPr>
            <a:r>
              <a:rPr lang="zh-CN" altLang="en-US" sz="4400" dirty="0">
                <a:solidFill>
                  <a:srgbClr val="737373"/>
                </a:solidFill>
                <a:latin typeface="仿宋" panose="02010609060101010101" pitchFamily="49" charset="-122"/>
                <a:ea typeface="仿宋" panose="02010609060101010101" pitchFamily="49" charset="-122"/>
              </a:rPr>
              <a:t>深入理解</a:t>
            </a:r>
            <a:r>
              <a:rPr lang="en-US" altLang="zh-CN" sz="4400" dirty="0">
                <a:solidFill>
                  <a:srgbClr val="737373"/>
                </a:solidFill>
                <a:latin typeface="仿宋" panose="02010609060101010101" pitchFamily="49" charset="-122"/>
                <a:ea typeface="仿宋" panose="02010609060101010101" pitchFamily="49" charset="-122"/>
              </a:rPr>
              <a:t>Git</a:t>
            </a:r>
            <a:r>
              <a:rPr lang="zh-CN" altLang="en-US" sz="4400" dirty="0">
                <a:solidFill>
                  <a:srgbClr val="737373"/>
                </a:solidFill>
                <a:latin typeface="仿宋" panose="02010609060101010101" pitchFamily="49" charset="-122"/>
                <a:ea typeface="仿宋" panose="02010609060101010101" pitchFamily="49" charset="-122"/>
              </a:rPr>
              <a:t>的底层原理</a:t>
            </a:r>
            <a:endParaRPr lang="en-US" altLang="zh-CN" sz="4400" dirty="0">
              <a:solidFill>
                <a:srgbClr val="737373"/>
              </a:solidFill>
              <a:latin typeface="仿宋" panose="02010609060101010101" pitchFamily="49" charset="-122"/>
              <a:ea typeface="仿宋" panose="02010609060101010101" pitchFamily="49" charset="-122"/>
            </a:endParaRPr>
          </a:p>
          <a:p>
            <a:pPr marL="742950" indent="-742950">
              <a:buAutoNum type="arabicPeriod"/>
            </a:pPr>
            <a:r>
              <a:rPr lang="zh-CN" altLang="en-US" sz="4400" dirty="0">
                <a:solidFill>
                  <a:srgbClr val="737373"/>
                </a:solidFill>
                <a:latin typeface="仿宋" panose="02010609060101010101" pitchFamily="49" charset="-122"/>
                <a:ea typeface="仿宋" panose="02010609060101010101" pitchFamily="49" charset="-122"/>
              </a:rPr>
              <a:t>能够用编程语言实现自己的简易版</a:t>
            </a:r>
            <a:r>
              <a:rPr lang="en-US" altLang="zh-CN" sz="4400" dirty="0">
                <a:solidFill>
                  <a:srgbClr val="737373"/>
                </a:solidFill>
                <a:latin typeface="仿宋" panose="02010609060101010101" pitchFamily="49" charset="-122"/>
                <a:ea typeface="仿宋" panose="02010609060101010101" pitchFamily="49" charset="-122"/>
              </a:rPr>
              <a:t>git</a:t>
            </a:r>
            <a:r>
              <a:rPr lang="zh-CN" altLang="en-US" sz="4400" dirty="0">
                <a:solidFill>
                  <a:srgbClr val="737373"/>
                </a:solidFill>
                <a:latin typeface="仿宋" panose="02010609060101010101" pitchFamily="49" charset="-122"/>
                <a:ea typeface="仿宋" panose="02010609060101010101" pitchFamily="49" charset="-122"/>
              </a:rPr>
              <a:t>，成就感满满（演示成品）</a:t>
            </a:r>
            <a:endParaRPr lang="en-US" altLang="zh-CN" sz="4400" dirty="0">
              <a:solidFill>
                <a:srgbClr val="737373"/>
              </a:solidFill>
              <a:latin typeface="仿宋" panose="02010609060101010101" pitchFamily="49" charset="-122"/>
              <a:ea typeface="仿宋" panose="02010609060101010101" pitchFamily="49" charset="-122"/>
            </a:endParaRPr>
          </a:p>
          <a:p>
            <a:endParaRPr lang="en-US" altLang="zh-CN" sz="4400" dirty="0">
              <a:solidFill>
                <a:srgbClr val="737373"/>
              </a:solidFill>
              <a:latin typeface="仿宋" panose="02010609060101010101" pitchFamily="49" charset="-122"/>
              <a:ea typeface="仿宋" panose="02010609060101010101" pitchFamily="49" charset="-122"/>
            </a:endParaRPr>
          </a:p>
          <a:p>
            <a:r>
              <a:rPr lang="zh-CN" altLang="en-US" sz="4400" b="1" dirty="0">
                <a:solidFill>
                  <a:srgbClr val="737373"/>
                </a:solidFill>
                <a:latin typeface="仿宋" panose="02010609060101010101" pitchFamily="49" charset="-122"/>
                <a:ea typeface="仿宋" panose="02010609060101010101" pitchFamily="49" charset="-122"/>
              </a:rPr>
              <a:t>前置知识</a:t>
            </a:r>
            <a:endParaRPr lang="en-US" altLang="zh-CN" sz="4400" b="1" dirty="0">
              <a:solidFill>
                <a:srgbClr val="737373"/>
              </a:solidFill>
              <a:latin typeface="仿宋" panose="02010609060101010101" pitchFamily="49" charset="-122"/>
              <a:ea typeface="仿宋" panose="02010609060101010101" pitchFamily="49" charset="-122"/>
            </a:endParaRPr>
          </a:p>
          <a:p>
            <a:r>
              <a:rPr lang="en-US" altLang="zh-CN" sz="4400" dirty="0">
                <a:solidFill>
                  <a:srgbClr val="737373"/>
                </a:solidFill>
                <a:latin typeface="仿宋" panose="02010609060101010101" pitchFamily="49" charset="-122"/>
                <a:ea typeface="仿宋" panose="02010609060101010101" pitchFamily="49" charset="-122"/>
              </a:rPr>
              <a:t>1.</a:t>
            </a:r>
            <a:r>
              <a:rPr lang="zh-CN" altLang="en-US" sz="4400" dirty="0">
                <a:solidFill>
                  <a:srgbClr val="737373"/>
                </a:solidFill>
                <a:latin typeface="仿宋" panose="02010609060101010101" pitchFamily="49" charset="-122"/>
                <a:ea typeface="仿宋" panose="02010609060101010101" pitchFamily="49" charset="-122"/>
              </a:rPr>
              <a:t>了解</a:t>
            </a:r>
            <a:r>
              <a:rPr lang="en-US" altLang="zh-CN" sz="4400" dirty="0">
                <a:solidFill>
                  <a:srgbClr val="737373"/>
                </a:solidFill>
                <a:latin typeface="仿宋" panose="02010609060101010101" pitchFamily="49" charset="-122"/>
                <a:ea typeface="仿宋" panose="02010609060101010101" pitchFamily="49" charset="-122"/>
              </a:rPr>
              <a:t>git</a:t>
            </a:r>
            <a:r>
              <a:rPr lang="zh-CN" altLang="en-US" sz="4400" dirty="0">
                <a:solidFill>
                  <a:srgbClr val="737373"/>
                </a:solidFill>
                <a:latin typeface="仿宋" panose="02010609060101010101" pitchFamily="49" charset="-122"/>
                <a:ea typeface="仿宋" panose="02010609060101010101" pitchFamily="49" charset="-122"/>
              </a:rPr>
              <a:t>基本命令（如</a:t>
            </a:r>
            <a:r>
              <a:rPr lang="en-US" altLang="zh-CN" sz="4400" dirty="0" err="1">
                <a:solidFill>
                  <a:srgbClr val="737373"/>
                </a:solidFill>
                <a:latin typeface="仿宋" panose="02010609060101010101" pitchFamily="49" charset="-122"/>
                <a:ea typeface="仿宋" panose="02010609060101010101" pitchFamily="49" charset="-122"/>
              </a:rPr>
              <a:t>init,add,commit</a:t>
            </a:r>
            <a:r>
              <a:rPr lang="zh-CN" altLang="en-US" sz="4400" dirty="0">
                <a:solidFill>
                  <a:srgbClr val="737373"/>
                </a:solidFill>
                <a:latin typeface="仿宋" panose="02010609060101010101" pitchFamily="49" charset="-122"/>
                <a:ea typeface="仿宋" panose="02010609060101010101" pitchFamily="49" charset="-122"/>
              </a:rPr>
              <a:t>）的使用。</a:t>
            </a:r>
            <a:endParaRPr lang="en-US" altLang="zh-CN" sz="4400" dirty="0">
              <a:solidFill>
                <a:srgbClr val="737373"/>
              </a:solidFill>
              <a:latin typeface="仿宋" panose="02010609060101010101" pitchFamily="49" charset="-122"/>
              <a:ea typeface="仿宋" panose="02010609060101010101" pitchFamily="49" charset="-122"/>
            </a:endParaRPr>
          </a:p>
          <a:p>
            <a:r>
              <a:rPr lang="en-US" altLang="zh-CN" sz="4400" dirty="0">
                <a:solidFill>
                  <a:srgbClr val="737373"/>
                </a:solidFill>
                <a:latin typeface="仿宋" panose="02010609060101010101" pitchFamily="49" charset="-122"/>
                <a:ea typeface="仿宋" panose="02010609060101010101" pitchFamily="49" charset="-122"/>
              </a:rPr>
              <a:t>2.</a:t>
            </a:r>
            <a:r>
              <a:rPr lang="zh-CN" altLang="en-US" sz="4400" dirty="0">
                <a:solidFill>
                  <a:srgbClr val="737373"/>
                </a:solidFill>
                <a:latin typeface="仿宋" panose="02010609060101010101" pitchFamily="49" charset="-122"/>
                <a:ea typeface="仿宋" panose="02010609060101010101" pitchFamily="49" charset="-122"/>
              </a:rPr>
              <a:t>熟悉至少一种编程语言（</a:t>
            </a:r>
            <a:r>
              <a:rPr lang="en-US" altLang="zh-CN" sz="4400" dirty="0">
                <a:solidFill>
                  <a:srgbClr val="737373"/>
                </a:solidFill>
                <a:latin typeface="仿宋" panose="02010609060101010101" pitchFamily="49" charset="-122"/>
                <a:ea typeface="仿宋" panose="02010609060101010101" pitchFamily="49" charset="-122"/>
              </a:rPr>
              <a:t>Java</a:t>
            </a:r>
            <a:r>
              <a:rPr lang="zh-CN" altLang="en-US" sz="4400" dirty="0">
                <a:solidFill>
                  <a:srgbClr val="737373"/>
                </a:solidFill>
                <a:latin typeface="仿宋" panose="02010609060101010101" pitchFamily="49" charset="-122"/>
                <a:ea typeface="仿宋" panose="02010609060101010101" pitchFamily="49" charset="-122"/>
              </a:rPr>
              <a:t>为佳）</a:t>
            </a:r>
            <a:endParaRPr lang="en-US" altLang="zh-CN" sz="4400" dirty="0">
              <a:solidFill>
                <a:srgbClr val="737373"/>
              </a:solidFill>
              <a:latin typeface="仿宋" panose="02010609060101010101" pitchFamily="49" charset="-122"/>
              <a:ea typeface="仿宋" panose="02010609060101010101" pitchFamily="49" charset="-122"/>
            </a:endParaRPr>
          </a:p>
          <a:p>
            <a:endParaRPr lang="en-US" altLang="zh-CN" sz="4400" dirty="0">
              <a:solidFill>
                <a:srgbClr val="737373"/>
              </a:solidFill>
              <a:latin typeface="仿宋" panose="02010609060101010101" pitchFamily="49" charset="-122"/>
              <a:ea typeface="仿宋" panose="02010609060101010101" pitchFamily="49" charset="-122"/>
            </a:endParaRPr>
          </a:p>
          <a:p>
            <a:r>
              <a:rPr lang="zh-CN" altLang="en-US" sz="4400" b="1" dirty="0">
                <a:solidFill>
                  <a:srgbClr val="737373"/>
                </a:solidFill>
                <a:latin typeface="仿宋" panose="02010609060101010101" pitchFamily="49" charset="-122"/>
                <a:ea typeface="仿宋" panose="02010609060101010101" pitchFamily="49" charset="-122"/>
              </a:rPr>
              <a:t>课程资料</a:t>
            </a:r>
            <a:endParaRPr lang="en-US" altLang="zh-CN" sz="4400" b="1" dirty="0">
              <a:solidFill>
                <a:srgbClr val="737373"/>
              </a:solidFill>
              <a:latin typeface="仿宋" panose="02010609060101010101" pitchFamily="49" charset="-122"/>
              <a:ea typeface="仿宋" panose="02010609060101010101" pitchFamily="49" charset="-122"/>
            </a:endParaRPr>
          </a:p>
          <a:p>
            <a:r>
              <a:rPr lang="en-US" altLang="zh-CN" sz="4400" dirty="0">
                <a:solidFill>
                  <a:srgbClr val="737373"/>
                </a:solidFill>
                <a:latin typeface="仿宋" panose="02010609060101010101" pitchFamily="49" charset="-122"/>
                <a:ea typeface="仿宋" panose="02010609060101010101" pitchFamily="49" charset="-122"/>
              </a:rPr>
              <a:t>1.</a:t>
            </a:r>
            <a:r>
              <a:rPr lang="zh-CN" altLang="en-US" sz="4400" dirty="0">
                <a:solidFill>
                  <a:srgbClr val="737373"/>
                </a:solidFill>
                <a:latin typeface="仿宋" panose="02010609060101010101" pitchFamily="49" charset="-122"/>
                <a:ea typeface="仿宋" panose="02010609060101010101" pitchFamily="49" charset="-122"/>
              </a:rPr>
              <a:t>教学视频（哔哩哔哩平台）</a:t>
            </a:r>
            <a:endParaRPr lang="en-US" altLang="zh-CN" sz="4400" dirty="0">
              <a:solidFill>
                <a:srgbClr val="737373"/>
              </a:solidFill>
              <a:latin typeface="仿宋" panose="02010609060101010101" pitchFamily="49" charset="-122"/>
              <a:ea typeface="仿宋" panose="02010609060101010101" pitchFamily="49" charset="-122"/>
            </a:endParaRPr>
          </a:p>
          <a:p>
            <a:r>
              <a:rPr lang="en-US" altLang="zh-CN" sz="4400" dirty="0">
                <a:solidFill>
                  <a:srgbClr val="737373"/>
                </a:solidFill>
                <a:latin typeface="仿宋" panose="02010609060101010101" pitchFamily="49" charset="-122"/>
                <a:ea typeface="仿宋" panose="02010609060101010101" pitchFamily="49" charset="-122"/>
              </a:rPr>
              <a:t>2.</a:t>
            </a:r>
            <a:r>
              <a:rPr lang="zh-CN" altLang="en-US" sz="4400" dirty="0">
                <a:solidFill>
                  <a:srgbClr val="737373"/>
                </a:solidFill>
                <a:latin typeface="仿宋" panose="02010609060101010101" pitchFamily="49" charset="-122"/>
                <a:ea typeface="仿宋" panose="02010609060101010101" pitchFamily="49" charset="-122"/>
              </a:rPr>
              <a:t>其他资料，如</a:t>
            </a:r>
            <a:r>
              <a:rPr lang="en-US" altLang="zh-CN" sz="4400" dirty="0">
                <a:solidFill>
                  <a:srgbClr val="737373"/>
                </a:solidFill>
                <a:latin typeface="仿宋" panose="02010609060101010101" pitchFamily="49" charset="-122"/>
                <a:ea typeface="仿宋" panose="02010609060101010101" pitchFamily="49" charset="-122"/>
              </a:rPr>
              <a:t>git</a:t>
            </a:r>
            <a:r>
              <a:rPr lang="zh-CN" altLang="en-US" sz="4400" dirty="0">
                <a:solidFill>
                  <a:srgbClr val="737373"/>
                </a:solidFill>
                <a:latin typeface="仿宋" panose="02010609060101010101" pitchFamily="49" charset="-122"/>
                <a:ea typeface="仿宋" panose="02010609060101010101" pitchFamily="49" charset="-122"/>
              </a:rPr>
              <a:t>模板（评论区自取）</a:t>
            </a:r>
            <a:endParaRPr lang="en-US" altLang="zh-CN" sz="44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50517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E56D933-DF83-B5AD-7501-E38D8A2290F6}"/>
              </a:ext>
            </a:extLst>
          </p:cNvPr>
          <p:cNvPicPr>
            <a:picLocks noChangeAspect="1"/>
          </p:cNvPicPr>
          <p:nvPr/>
        </p:nvPicPr>
        <p:blipFill>
          <a:blip r:embed="rId2"/>
          <a:stretch>
            <a:fillRect/>
          </a:stretch>
        </p:blipFill>
        <p:spPr>
          <a:xfrm>
            <a:off x="872836" y="1790700"/>
            <a:ext cx="6773220" cy="5639587"/>
          </a:xfrm>
          <a:prstGeom prst="rect">
            <a:avLst/>
          </a:prstGeom>
        </p:spPr>
      </p:pic>
      <p:sp>
        <p:nvSpPr>
          <p:cNvPr id="3" name="TextBox 2">
            <a:extLst>
              <a:ext uri="{FF2B5EF4-FFF2-40B4-BE49-F238E27FC236}">
                <a16:creationId xmlns:a16="http://schemas.microsoft.com/office/drawing/2014/main" id="{5166AEF5-94A2-E4BD-7AE3-BC4AEA1E8F1C}"/>
              </a:ext>
            </a:extLst>
          </p:cNvPr>
          <p:cNvSpPr txBox="1"/>
          <p:nvPr/>
        </p:nvSpPr>
        <p:spPr>
          <a:xfrm>
            <a:off x="872836" y="342901"/>
            <a:ext cx="1596736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tree</a:t>
            </a:r>
            <a:r>
              <a:rPr lang="zh-CN" altLang="en-US" sz="7200" spc="201" dirty="0">
                <a:solidFill>
                  <a:srgbClr val="737373"/>
                </a:solidFill>
                <a:ea typeface="字由点字典黑 65J"/>
              </a:rPr>
              <a:t>文件的另一种实现（去年的讲法）</a:t>
            </a:r>
            <a:endParaRPr lang="en-US" sz="7200" spc="201" dirty="0">
              <a:solidFill>
                <a:srgbClr val="737373"/>
              </a:solidFill>
              <a:ea typeface="字由点字典黑 65J"/>
            </a:endParaRPr>
          </a:p>
        </p:txBody>
      </p:sp>
      <p:pic>
        <p:nvPicPr>
          <p:cNvPr id="5" name="图片 4">
            <a:extLst>
              <a:ext uri="{FF2B5EF4-FFF2-40B4-BE49-F238E27FC236}">
                <a16:creationId xmlns:a16="http://schemas.microsoft.com/office/drawing/2014/main" id="{C90E578D-4998-AE81-49AA-BB9BD95C1701}"/>
              </a:ext>
            </a:extLst>
          </p:cNvPr>
          <p:cNvPicPr>
            <a:picLocks noChangeAspect="1"/>
          </p:cNvPicPr>
          <p:nvPr/>
        </p:nvPicPr>
        <p:blipFill>
          <a:blip r:embed="rId3"/>
          <a:stretch>
            <a:fillRect/>
          </a:stretch>
        </p:blipFill>
        <p:spPr>
          <a:xfrm>
            <a:off x="7848600" y="4036464"/>
            <a:ext cx="8823010" cy="1593901"/>
          </a:xfrm>
          <a:prstGeom prst="rect">
            <a:avLst/>
          </a:prstGeom>
        </p:spPr>
      </p:pic>
      <p:sp>
        <p:nvSpPr>
          <p:cNvPr id="6" name="TextBox 3">
            <a:extLst>
              <a:ext uri="{FF2B5EF4-FFF2-40B4-BE49-F238E27FC236}">
                <a16:creationId xmlns:a16="http://schemas.microsoft.com/office/drawing/2014/main" id="{2DBC5AAC-4424-1780-6C7B-9A0666632963}"/>
              </a:ext>
            </a:extLst>
          </p:cNvPr>
          <p:cNvSpPr txBox="1"/>
          <p:nvPr/>
        </p:nvSpPr>
        <p:spPr>
          <a:xfrm>
            <a:off x="872836" y="7653712"/>
            <a:ext cx="16764000" cy="1969770"/>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即，每次提交只向一颗大树，这颗大树的</a:t>
            </a:r>
            <a:r>
              <a:rPr lang="en-US" altLang="zh-CN" sz="3200" dirty="0" err="1">
                <a:solidFill>
                  <a:srgbClr val="737373"/>
                </a:solidFill>
                <a:latin typeface="仿宋" panose="02010609060101010101" pitchFamily="49" charset="-122"/>
                <a:ea typeface="仿宋" panose="02010609060101010101" pitchFamily="49" charset="-122"/>
              </a:rPr>
              <a:t>ArrayList</a:t>
            </a:r>
            <a:r>
              <a:rPr lang="zh-CN" altLang="en-US" sz="3200" dirty="0">
                <a:solidFill>
                  <a:srgbClr val="737373"/>
                </a:solidFill>
                <a:latin typeface="仿宋" panose="02010609060101010101" pitchFamily="49" charset="-122"/>
                <a:ea typeface="仿宋" panose="02010609060101010101" pitchFamily="49" charset="-122"/>
              </a:rPr>
              <a:t>里可能又包括别的</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或</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，而别的</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中可能又包括</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和</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相当于把所有的</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和</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全部合并在一个大的</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里面。</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这不是真实</a:t>
            </a:r>
            <a:r>
              <a:rPr lang="en-US" altLang="zh-CN" sz="3200" dirty="0">
                <a:solidFill>
                  <a:srgbClr val="737373"/>
                </a:solidFill>
                <a:latin typeface="仿宋" panose="02010609060101010101" pitchFamily="49" charset="-122"/>
                <a:ea typeface="仿宋" panose="02010609060101010101" pitchFamily="49" charset="-122"/>
              </a:rPr>
              <a:t>git</a:t>
            </a:r>
            <a:r>
              <a:rPr lang="zh-CN" altLang="en-US" sz="3200" dirty="0">
                <a:solidFill>
                  <a:srgbClr val="737373"/>
                </a:solidFill>
                <a:latin typeface="仿宋" panose="02010609060101010101" pitchFamily="49" charset="-122"/>
                <a:ea typeface="仿宋" panose="02010609060101010101" pitchFamily="49" charset="-122"/>
              </a:rPr>
              <a:t>的做法，而且会造成存储的冗余。感兴趣的同学也可以尝试这种。大家只要能完成功能即可，对内部存储不做细节要求。</a:t>
            </a:r>
            <a:endParaRPr lang="en-US" altLang="zh-CN" sz="32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176863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C6B7ABE-DA2B-4E29-974F-091F6CA6978B}"/>
              </a:ext>
            </a:extLst>
          </p:cNvPr>
          <p:cNvSpPr txBox="1"/>
          <p:nvPr/>
        </p:nvSpPr>
        <p:spPr>
          <a:xfrm>
            <a:off x="872836" y="342901"/>
            <a:ext cx="1116676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commit</a:t>
            </a:r>
            <a:r>
              <a:rPr lang="zh-CN" altLang="en-US" sz="7200" spc="201" dirty="0">
                <a:solidFill>
                  <a:srgbClr val="737373"/>
                </a:solidFill>
                <a:ea typeface="字由点字典黑 65J"/>
              </a:rPr>
              <a:t>文件</a:t>
            </a:r>
            <a:endParaRPr lang="en-US" sz="7200" spc="201" dirty="0">
              <a:solidFill>
                <a:srgbClr val="737373"/>
              </a:solidFill>
              <a:ea typeface="字由点字典黑 65J"/>
            </a:endParaRPr>
          </a:p>
        </p:txBody>
      </p:sp>
      <p:sp>
        <p:nvSpPr>
          <p:cNvPr id="6" name="TextBox 3">
            <a:extLst>
              <a:ext uri="{FF2B5EF4-FFF2-40B4-BE49-F238E27FC236}">
                <a16:creationId xmlns:a16="http://schemas.microsoft.com/office/drawing/2014/main" id="{B016E10D-FA39-47E0-AAE9-65DF2DE5F3B7}"/>
              </a:ext>
            </a:extLst>
          </p:cNvPr>
          <p:cNvSpPr txBox="1"/>
          <p:nvPr/>
        </p:nvSpPr>
        <p:spPr>
          <a:xfrm>
            <a:off x="609600" y="8099555"/>
            <a:ext cx="16764000" cy="1477328"/>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由上图，可以看出</a:t>
            </a:r>
            <a:r>
              <a:rPr lang="en-US" altLang="zh-CN" sz="3200" dirty="0">
                <a:solidFill>
                  <a:srgbClr val="737373"/>
                </a:solidFill>
                <a:latin typeface="仿宋" panose="02010609060101010101" pitchFamily="49" charset="-122"/>
                <a:ea typeface="仿宋" panose="02010609060101010101" pitchFamily="49" charset="-122"/>
              </a:rPr>
              <a:t>commit</a:t>
            </a:r>
            <a:r>
              <a:rPr lang="zh-CN" altLang="en-US" sz="3200" dirty="0">
                <a:solidFill>
                  <a:srgbClr val="737373"/>
                </a:solidFill>
                <a:latin typeface="仿宋" panose="02010609060101010101" pitchFamily="49" charset="-122"/>
                <a:ea typeface="仿宋" panose="02010609060101010101" pitchFamily="49" charset="-122"/>
              </a:rPr>
              <a:t>文件里维护的内容有：其指向的根树的哈希值</a:t>
            </a:r>
            <a:r>
              <a:rPr lang="en-US" altLang="zh-CN" sz="3200" dirty="0">
                <a:solidFill>
                  <a:srgbClr val="737373"/>
                </a:solidFill>
                <a:latin typeface="仿宋" panose="02010609060101010101" pitchFamily="49" charset="-122"/>
                <a:ea typeface="仿宋" panose="02010609060101010101" pitchFamily="49" charset="-122"/>
              </a:rPr>
              <a:t>ID</a:t>
            </a:r>
            <a:r>
              <a:rPr lang="zh-CN" altLang="en-US" sz="3200" dirty="0">
                <a:solidFill>
                  <a:srgbClr val="737373"/>
                </a:solidFill>
                <a:latin typeface="仿宋" panose="02010609060101010101" pitchFamily="49" charset="-122"/>
                <a:ea typeface="仿宋" panose="02010609060101010101" pitchFamily="49" charset="-122"/>
              </a:rPr>
              <a:t>、</a:t>
            </a:r>
            <a:r>
              <a:rPr lang="en-US" altLang="zh-CN" sz="3200" dirty="0">
                <a:solidFill>
                  <a:srgbClr val="737373"/>
                </a:solidFill>
                <a:latin typeface="仿宋" panose="02010609060101010101" pitchFamily="49" charset="-122"/>
                <a:ea typeface="仿宋" panose="02010609060101010101" pitchFamily="49" charset="-122"/>
              </a:rPr>
              <a:t>author</a:t>
            </a:r>
            <a:r>
              <a:rPr lang="zh-CN" altLang="en-US" sz="3200" dirty="0">
                <a:solidFill>
                  <a:srgbClr val="737373"/>
                </a:solidFill>
                <a:latin typeface="仿宋" panose="02010609060101010101" pitchFamily="49" charset="-122"/>
                <a:ea typeface="仿宋" panose="02010609060101010101" pitchFamily="49" charset="-122"/>
              </a:rPr>
              <a:t>、</a:t>
            </a:r>
            <a:r>
              <a:rPr lang="en-US" altLang="zh-CN" sz="3200" dirty="0">
                <a:solidFill>
                  <a:srgbClr val="737373"/>
                </a:solidFill>
                <a:latin typeface="仿宋" panose="02010609060101010101" pitchFamily="49" charset="-122"/>
                <a:ea typeface="仿宋" panose="02010609060101010101" pitchFamily="49" charset="-122"/>
              </a:rPr>
              <a:t>committer</a:t>
            </a:r>
            <a:r>
              <a:rPr lang="zh-CN" altLang="en-US" sz="3200" dirty="0">
                <a:solidFill>
                  <a:srgbClr val="737373"/>
                </a:solidFill>
                <a:latin typeface="仿宋" panose="02010609060101010101" pitchFamily="49" charset="-122"/>
                <a:ea typeface="仿宋" panose="02010609060101010101" pitchFamily="49" charset="-122"/>
              </a:rPr>
              <a:t>、提交备注，其实还应该有上次提交的哈希值（或称为</a:t>
            </a:r>
            <a:r>
              <a:rPr lang="en-US" altLang="zh-CN" sz="3200" dirty="0">
                <a:solidFill>
                  <a:srgbClr val="737373"/>
                </a:solidFill>
                <a:latin typeface="仿宋" panose="02010609060101010101" pitchFamily="49" charset="-122"/>
                <a:ea typeface="仿宋" panose="02010609060101010101" pitchFamily="49" charset="-122"/>
              </a:rPr>
              <a:t>ID</a:t>
            </a:r>
            <a:r>
              <a:rPr lang="zh-CN" altLang="en-US" sz="3200" dirty="0">
                <a:solidFill>
                  <a:srgbClr val="737373"/>
                </a:solidFill>
                <a:latin typeface="仿宋" panose="02010609060101010101" pitchFamily="49" charset="-122"/>
                <a:ea typeface="仿宋" panose="02010609060101010101" pitchFamily="49" charset="-122"/>
              </a:rPr>
              <a:t>），但这是第一次提交，所以没有这个。</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10" name="TextBox 3">
            <a:extLst>
              <a:ext uri="{FF2B5EF4-FFF2-40B4-BE49-F238E27FC236}">
                <a16:creationId xmlns:a16="http://schemas.microsoft.com/office/drawing/2014/main" id="{D45FB72E-9ED1-476E-866C-8093C6A62032}"/>
              </a:ext>
            </a:extLst>
          </p:cNvPr>
          <p:cNvSpPr txBox="1"/>
          <p:nvPr/>
        </p:nvSpPr>
        <p:spPr>
          <a:xfrm>
            <a:off x="9638946" y="1709257"/>
            <a:ext cx="6705600" cy="1477328"/>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如左图，用</a:t>
            </a:r>
            <a:r>
              <a:rPr lang="en-US" altLang="zh-CN" sz="3200" dirty="0" err="1">
                <a:solidFill>
                  <a:srgbClr val="737373"/>
                </a:solidFill>
                <a:latin typeface="仿宋" panose="02010609060101010101" pitchFamily="49" charset="-122"/>
                <a:ea typeface="仿宋" panose="02010609060101010101" pitchFamily="49" charset="-122"/>
              </a:rPr>
              <a:t>zlib</a:t>
            </a:r>
            <a:r>
              <a:rPr lang="zh-CN" altLang="en-US" sz="3200" dirty="0">
                <a:solidFill>
                  <a:srgbClr val="737373"/>
                </a:solidFill>
                <a:latin typeface="仿宋" panose="02010609060101010101" pitchFamily="49" charset="-122"/>
                <a:ea typeface="仿宋" panose="02010609060101010101" pitchFamily="49" charset="-122"/>
              </a:rPr>
              <a:t>解压</a:t>
            </a:r>
            <a:r>
              <a:rPr lang="en-US" altLang="zh-CN" sz="3200" dirty="0">
                <a:solidFill>
                  <a:srgbClr val="737373"/>
                </a:solidFill>
                <a:latin typeface="仿宋" panose="02010609060101010101" pitchFamily="49" charset="-122"/>
                <a:ea typeface="仿宋" panose="02010609060101010101" pitchFamily="49" charset="-122"/>
              </a:rPr>
              <a:t>commit</a:t>
            </a:r>
            <a:r>
              <a:rPr lang="zh-CN" altLang="en-US" sz="3200" dirty="0">
                <a:solidFill>
                  <a:srgbClr val="737373"/>
                </a:solidFill>
                <a:latin typeface="仿宋" panose="02010609060101010101" pitchFamily="49" charset="-122"/>
                <a:ea typeface="仿宋" panose="02010609060101010101" pitchFamily="49" charset="-122"/>
              </a:rPr>
              <a:t>文件后用记事本打开，可看到</a:t>
            </a:r>
            <a:r>
              <a:rPr lang="en-US" altLang="zh-CN" sz="3200" dirty="0">
                <a:solidFill>
                  <a:srgbClr val="737373"/>
                </a:solidFill>
                <a:latin typeface="仿宋" panose="02010609060101010101" pitchFamily="49" charset="-122"/>
                <a:ea typeface="仿宋" panose="02010609060101010101" pitchFamily="49" charset="-122"/>
              </a:rPr>
              <a:t>commit</a:t>
            </a:r>
            <a:r>
              <a:rPr lang="zh-CN" altLang="en-US" sz="3200" dirty="0">
                <a:solidFill>
                  <a:srgbClr val="737373"/>
                </a:solidFill>
                <a:latin typeface="仿宋" panose="02010609060101010101" pitchFamily="49" charset="-122"/>
                <a:ea typeface="仿宋" panose="02010609060101010101" pitchFamily="49" charset="-122"/>
              </a:rPr>
              <a:t>对象的具体内容。</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12" name="TextBox 3">
            <a:extLst>
              <a:ext uri="{FF2B5EF4-FFF2-40B4-BE49-F238E27FC236}">
                <a16:creationId xmlns:a16="http://schemas.microsoft.com/office/drawing/2014/main" id="{78AB9693-FAD1-4CB8-8F6D-268BD8AD832B}"/>
              </a:ext>
            </a:extLst>
          </p:cNvPr>
          <p:cNvSpPr txBox="1"/>
          <p:nvPr/>
        </p:nvSpPr>
        <p:spPr>
          <a:xfrm>
            <a:off x="9982200" y="5448300"/>
            <a:ext cx="4648200" cy="1969770"/>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如左图，也可以通过运行</a:t>
            </a:r>
            <a:r>
              <a:rPr lang="en-US" altLang="zh-CN" sz="3200" b="1" dirty="0">
                <a:solidFill>
                  <a:srgbClr val="737373"/>
                </a:solidFill>
                <a:latin typeface="仿宋" panose="02010609060101010101" pitchFamily="49" charset="-122"/>
                <a:ea typeface="仿宋" panose="02010609060101010101" pitchFamily="49" charset="-122"/>
              </a:rPr>
              <a:t>git cat-file -p commit</a:t>
            </a:r>
            <a:r>
              <a:rPr lang="zh-CN" altLang="en-US" sz="3200" b="1" dirty="0">
                <a:solidFill>
                  <a:srgbClr val="737373"/>
                </a:solidFill>
                <a:latin typeface="仿宋" panose="02010609060101010101" pitchFamily="49" charset="-122"/>
                <a:ea typeface="仿宋" panose="02010609060101010101" pitchFamily="49" charset="-122"/>
              </a:rPr>
              <a:t>文件的哈希值</a:t>
            </a:r>
            <a:r>
              <a:rPr lang="zh-CN" altLang="en-US" sz="3200" dirty="0">
                <a:solidFill>
                  <a:srgbClr val="737373"/>
                </a:solidFill>
                <a:latin typeface="仿宋" panose="02010609060101010101" pitchFamily="49" charset="-122"/>
                <a:ea typeface="仿宋" panose="02010609060101010101" pitchFamily="49" charset="-122"/>
              </a:rPr>
              <a:t>来查看</a:t>
            </a:r>
            <a:r>
              <a:rPr lang="en-US" altLang="zh-CN" sz="3200" dirty="0">
                <a:solidFill>
                  <a:srgbClr val="737373"/>
                </a:solidFill>
                <a:latin typeface="仿宋" panose="02010609060101010101" pitchFamily="49" charset="-122"/>
                <a:ea typeface="仿宋" panose="02010609060101010101" pitchFamily="49" charset="-122"/>
              </a:rPr>
              <a:t>commit</a:t>
            </a:r>
            <a:r>
              <a:rPr lang="zh-CN" altLang="en-US" sz="3200" dirty="0">
                <a:solidFill>
                  <a:srgbClr val="737373"/>
                </a:solidFill>
                <a:latin typeface="仿宋" panose="02010609060101010101" pitchFamily="49" charset="-122"/>
                <a:ea typeface="仿宋" panose="02010609060101010101" pitchFamily="49" charset="-122"/>
              </a:rPr>
              <a:t>的内容。</a:t>
            </a:r>
            <a:endParaRPr lang="en-US" altLang="zh-CN" sz="3200" dirty="0">
              <a:solidFill>
                <a:srgbClr val="737373"/>
              </a:solidFill>
              <a:latin typeface="仿宋" panose="02010609060101010101" pitchFamily="49" charset="-122"/>
              <a:ea typeface="仿宋" panose="02010609060101010101" pitchFamily="49" charset="-122"/>
            </a:endParaRPr>
          </a:p>
        </p:txBody>
      </p:sp>
      <p:pic>
        <p:nvPicPr>
          <p:cNvPr id="5" name="图片 4">
            <a:extLst>
              <a:ext uri="{FF2B5EF4-FFF2-40B4-BE49-F238E27FC236}">
                <a16:creationId xmlns:a16="http://schemas.microsoft.com/office/drawing/2014/main" id="{8D679CAE-C7B9-63BC-CCF9-58A5D6BA9E94}"/>
              </a:ext>
            </a:extLst>
          </p:cNvPr>
          <p:cNvPicPr>
            <a:picLocks noChangeAspect="1"/>
          </p:cNvPicPr>
          <p:nvPr/>
        </p:nvPicPr>
        <p:blipFill rotWithShape="1">
          <a:blip r:embed="rId2"/>
          <a:srcRect t="5398" r="189"/>
          <a:stretch/>
        </p:blipFill>
        <p:spPr>
          <a:xfrm>
            <a:off x="888076" y="1866899"/>
            <a:ext cx="8027324" cy="2762841"/>
          </a:xfrm>
          <a:prstGeom prst="rect">
            <a:avLst/>
          </a:prstGeom>
        </p:spPr>
      </p:pic>
      <p:pic>
        <p:nvPicPr>
          <p:cNvPr id="9" name="图片 8">
            <a:extLst>
              <a:ext uri="{FF2B5EF4-FFF2-40B4-BE49-F238E27FC236}">
                <a16:creationId xmlns:a16="http://schemas.microsoft.com/office/drawing/2014/main" id="{A1DDE2B9-D193-F4FF-F286-DEFFBB83CAF9}"/>
              </a:ext>
            </a:extLst>
          </p:cNvPr>
          <p:cNvPicPr>
            <a:picLocks noChangeAspect="1"/>
          </p:cNvPicPr>
          <p:nvPr/>
        </p:nvPicPr>
        <p:blipFill>
          <a:blip r:embed="rId3"/>
          <a:stretch>
            <a:fillRect/>
          </a:stretch>
        </p:blipFill>
        <p:spPr>
          <a:xfrm>
            <a:off x="990600" y="5242674"/>
            <a:ext cx="8153400" cy="2572145"/>
          </a:xfrm>
          <a:prstGeom prst="rect">
            <a:avLst/>
          </a:prstGeom>
        </p:spPr>
      </p:pic>
    </p:spTree>
    <p:extLst>
      <p:ext uri="{BB962C8B-B14F-4D97-AF65-F5344CB8AC3E}">
        <p14:creationId xmlns:p14="http://schemas.microsoft.com/office/powerpoint/2010/main" val="3620987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5FDFB5D-4789-420F-9B83-9E4A6BBD057F}"/>
              </a:ext>
            </a:extLst>
          </p:cNvPr>
          <p:cNvSpPr txBox="1"/>
          <p:nvPr/>
        </p:nvSpPr>
        <p:spPr>
          <a:xfrm>
            <a:off x="872836" y="342899"/>
            <a:ext cx="139099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用</a:t>
            </a:r>
            <a:r>
              <a:rPr lang="en-US" altLang="zh-CN" sz="7200" spc="201" dirty="0">
                <a:solidFill>
                  <a:srgbClr val="737373"/>
                </a:solidFill>
                <a:ea typeface="字由点字典黑 65J"/>
              </a:rPr>
              <a:t>Java</a:t>
            </a:r>
            <a:r>
              <a:rPr lang="zh-CN" altLang="en-US" sz="7200" spc="201" dirty="0">
                <a:solidFill>
                  <a:srgbClr val="737373"/>
                </a:solidFill>
                <a:ea typeface="字由点字典黑 65J"/>
              </a:rPr>
              <a:t>创建</a:t>
            </a:r>
            <a:r>
              <a:rPr lang="en-US" altLang="zh-CN" sz="7200" spc="201" dirty="0">
                <a:solidFill>
                  <a:srgbClr val="737373"/>
                </a:solidFill>
                <a:ea typeface="字由点字典黑 65J"/>
              </a:rPr>
              <a:t>tree</a:t>
            </a:r>
            <a:r>
              <a:rPr lang="zh-CN" altLang="en-US" sz="7200" spc="201" dirty="0">
                <a:solidFill>
                  <a:srgbClr val="737373"/>
                </a:solidFill>
                <a:ea typeface="字由点字典黑 65J"/>
              </a:rPr>
              <a:t>文件和</a:t>
            </a:r>
            <a:r>
              <a:rPr lang="en-US" altLang="zh-CN" sz="7200" spc="201" dirty="0">
                <a:solidFill>
                  <a:srgbClr val="737373"/>
                </a:solidFill>
                <a:ea typeface="字由点字典黑 65J"/>
              </a:rPr>
              <a:t>commit</a:t>
            </a:r>
            <a:r>
              <a:rPr lang="zh-CN" altLang="en-US" sz="7200" spc="201" dirty="0">
                <a:solidFill>
                  <a:srgbClr val="737373"/>
                </a:solidFill>
                <a:ea typeface="字由点字典黑 65J"/>
              </a:rPr>
              <a:t>文件</a:t>
            </a:r>
            <a:endParaRPr lang="en-US" sz="7200" spc="201" dirty="0">
              <a:solidFill>
                <a:srgbClr val="737373"/>
              </a:solidFill>
              <a:ea typeface="字由点字典黑 65J"/>
            </a:endParaRPr>
          </a:p>
        </p:txBody>
      </p:sp>
      <p:sp>
        <p:nvSpPr>
          <p:cNvPr id="3" name="TextBox 3">
            <a:extLst>
              <a:ext uri="{FF2B5EF4-FFF2-40B4-BE49-F238E27FC236}">
                <a16:creationId xmlns:a16="http://schemas.microsoft.com/office/drawing/2014/main" id="{BC0E0F0D-053E-4158-8097-5B92C03C4932}"/>
              </a:ext>
            </a:extLst>
          </p:cNvPr>
          <p:cNvSpPr txBox="1"/>
          <p:nvPr/>
        </p:nvSpPr>
        <p:spPr>
          <a:xfrm>
            <a:off x="872124" y="4110274"/>
            <a:ext cx="16302300" cy="492443"/>
          </a:xfrm>
          <a:prstGeom prst="rect">
            <a:avLst/>
          </a:prstGeom>
        </p:spPr>
        <p:txBody>
          <a:bodyPr wrap="square" lIns="0" tIns="0" rIns="0" bIns="0" rtlCol="0" anchor="t">
            <a:spAutoFit/>
          </a:bodyPr>
          <a:lstStyle/>
          <a:p>
            <a:r>
              <a:rPr lang="en-US" altLang="zh-CN" sz="3200" dirty="0">
                <a:solidFill>
                  <a:srgbClr val="737373"/>
                </a:solidFill>
                <a:latin typeface="仿宋" panose="02010609060101010101" pitchFamily="49" charset="-122"/>
                <a:ea typeface="仿宋" panose="02010609060101010101" pitchFamily="49" charset="-122"/>
              </a:rPr>
              <a:t>commit</a:t>
            </a:r>
            <a:r>
              <a:rPr lang="zh-CN" altLang="en-US" sz="3200" dirty="0">
                <a:solidFill>
                  <a:srgbClr val="737373"/>
                </a:solidFill>
                <a:latin typeface="仿宋" panose="02010609060101010101" pitchFamily="49" charset="-122"/>
                <a:ea typeface="仿宋" panose="02010609060101010101" pitchFamily="49" charset="-122"/>
              </a:rPr>
              <a:t>文件：包括其指向的根树的</a:t>
            </a:r>
            <a:r>
              <a:rPr lang="en-US" altLang="zh-CN" sz="3200" dirty="0">
                <a:solidFill>
                  <a:srgbClr val="737373"/>
                </a:solidFill>
                <a:latin typeface="仿宋" panose="02010609060101010101" pitchFamily="49" charset="-122"/>
                <a:ea typeface="仿宋" panose="02010609060101010101" pitchFamily="49" charset="-122"/>
              </a:rPr>
              <a:t>ID</a:t>
            </a:r>
            <a:r>
              <a:rPr lang="zh-CN" altLang="en-US" sz="3200" dirty="0">
                <a:solidFill>
                  <a:srgbClr val="737373"/>
                </a:solidFill>
                <a:latin typeface="仿宋" panose="02010609060101010101" pitchFamily="49" charset="-122"/>
                <a:ea typeface="仿宋" panose="02010609060101010101" pitchFamily="49" charset="-122"/>
              </a:rPr>
              <a:t>、</a:t>
            </a:r>
            <a:r>
              <a:rPr lang="en-US" altLang="zh-CN" sz="3200" dirty="0">
                <a:solidFill>
                  <a:srgbClr val="737373"/>
                </a:solidFill>
                <a:latin typeface="仿宋" panose="02010609060101010101" pitchFamily="49" charset="-122"/>
                <a:ea typeface="仿宋" panose="02010609060101010101" pitchFamily="49" charset="-122"/>
              </a:rPr>
              <a:t>author</a:t>
            </a:r>
            <a:r>
              <a:rPr lang="zh-CN" altLang="en-US" sz="3200" dirty="0">
                <a:solidFill>
                  <a:srgbClr val="737373"/>
                </a:solidFill>
                <a:latin typeface="仿宋" panose="02010609060101010101" pitchFamily="49" charset="-122"/>
                <a:ea typeface="仿宋" panose="02010609060101010101" pitchFamily="49" charset="-122"/>
              </a:rPr>
              <a:t>、</a:t>
            </a:r>
            <a:r>
              <a:rPr lang="en-US" altLang="zh-CN" sz="3200" dirty="0">
                <a:solidFill>
                  <a:srgbClr val="737373"/>
                </a:solidFill>
                <a:latin typeface="仿宋" panose="02010609060101010101" pitchFamily="49" charset="-122"/>
                <a:ea typeface="仿宋" panose="02010609060101010101" pitchFamily="49" charset="-122"/>
              </a:rPr>
              <a:t>committer</a:t>
            </a:r>
            <a:r>
              <a:rPr lang="zh-CN" altLang="en-US" sz="3200" dirty="0">
                <a:solidFill>
                  <a:srgbClr val="737373"/>
                </a:solidFill>
                <a:latin typeface="仿宋" panose="02010609060101010101" pitchFamily="49" charset="-122"/>
                <a:ea typeface="仿宋" panose="02010609060101010101" pitchFamily="49" charset="-122"/>
              </a:rPr>
              <a:t>、提交备注、</a:t>
            </a:r>
            <a:r>
              <a:rPr lang="en-US" altLang="zh-CN" sz="3200" dirty="0">
                <a:solidFill>
                  <a:srgbClr val="737373"/>
                </a:solidFill>
                <a:latin typeface="仿宋" panose="02010609060101010101" pitchFamily="49" charset="-122"/>
                <a:ea typeface="仿宋" panose="02010609060101010101" pitchFamily="49" charset="-122"/>
              </a:rPr>
              <a:t>parent</a:t>
            </a:r>
            <a:r>
              <a:rPr lang="zh-CN" altLang="en-US" sz="3200" dirty="0">
                <a:solidFill>
                  <a:srgbClr val="737373"/>
                </a:solidFill>
                <a:latin typeface="仿宋" panose="02010609060101010101" pitchFamily="49" charset="-122"/>
                <a:ea typeface="仿宋" panose="02010609060101010101" pitchFamily="49" charset="-122"/>
              </a:rPr>
              <a:t>提交等。</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5" name="TextBox 3">
            <a:extLst>
              <a:ext uri="{FF2B5EF4-FFF2-40B4-BE49-F238E27FC236}">
                <a16:creationId xmlns:a16="http://schemas.microsoft.com/office/drawing/2014/main" id="{6F9CDB40-CA2D-474B-A0DC-5070A029D939}"/>
              </a:ext>
            </a:extLst>
          </p:cNvPr>
          <p:cNvSpPr txBox="1"/>
          <p:nvPr/>
        </p:nvSpPr>
        <p:spPr>
          <a:xfrm>
            <a:off x="872124" y="8801100"/>
            <a:ext cx="14782800" cy="984885"/>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一种可能的写文件方案：将</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和</a:t>
            </a:r>
            <a:r>
              <a:rPr lang="en-US" altLang="zh-CN" sz="3200" dirty="0">
                <a:solidFill>
                  <a:srgbClr val="737373"/>
                </a:solidFill>
                <a:latin typeface="仿宋" panose="02010609060101010101" pitchFamily="49" charset="-122"/>
                <a:ea typeface="仿宋" panose="02010609060101010101" pitchFamily="49" charset="-122"/>
              </a:rPr>
              <a:t>commit</a:t>
            </a:r>
            <a:r>
              <a:rPr lang="zh-CN" altLang="en-US" sz="3200" dirty="0">
                <a:solidFill>
                  <a:srgbClr val="737373"/>
                </a:solidFill>
                <a:latin typeface="仿宋" panose="02010609060101010101" pitchFamily="49" charset="-122"/>
                <a:ea typeface="仿宋" panose="02010609060101010101" pitchFamily="49" charset="-122"/>
              </a:rPr>
              <a:t>分别作为实现了</a:t>
            </a:r>
            <a:r>
              <a:rPr lang="en-US" altLang="zh-CN" sz="3200" dirty="0">
                <a:solidFill>
                  <a:srgbClr val="737373"/>
                </a:solidFill>
                <a:latin typeface="仿宋" panose="02010609060101010101" pitchFamily="49" charset="-122"/>
                <a:ea typeface="仿宋" panose="02010609060101010101" pitchFamily="49" charset="-122"/>
              </a:rPr>
              <a:t>Serializable</a:t>
            </a:r>
            <a:r>
              <a:rPr lang="zh-CN" altLang="en-US" sz="3200" dirty="0">
                <a:solidFill>
                  <a:srgbClr val="737373"/>
                </a:solidFill>
                <a:latin typeface="仿宋" panose="02010609060101010101" pitchFamily="49" charset="-122"/>
                <a:ea typeface="仿宋" panose="02010609060101010101" pitchFamily="49" charset="-122"/>
              </a:rPr>
              <a:t>接口的类用</a:t>
            </a:r>
            <a:r>
              <a:rPr lang="en-US" altLang="zh-CN" sz="3200" dirty="0" err="1">
                <a:solidFill>
                  <a:srgbClr val="737373"/>
                </a:solidFill>
                <a:latin typeface="仿宋" panose="02010609060101010101" pitchFamily="49" charset="-122"/>
                <a:ea typeface="仿宋" panose="02010609060101010101" pitchFamily="49" charset="-122"/>
              </a:rPr>
              <a:t>ObjectOutputStream</a:t>
            </a:r>
            <a:r>
              <a:rPr lang="zh-CN" altLang="en-US" sz="3200" dirty="0">
                <a:solidFill>
                  <a:srgbClr val="737373"/>
                </a:solidFill>
                <a:latin typeface="仿宋" panose="02010609060101010101" pitchFamily="49" charset="-122"/>
                <a:ea typeface="仿宋" panose="02010609060101010101" pitchFamily="49" charset="-122"/>
              </a:rPr>
              <a:t>将</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对象和</a:t>
            </a:r>
            <a:r>
              <a:rPr lang="en-US" altLang="zh-CN" sz="3200" dirty="0">
                <a:solidFill>
                  <a:srgbClr val="737373"/>
                </a:solidFill>
                <a:latin typeface="仿宋" panose="02010609060101010101" pitchFamily="49" charset="-122"/>
                <a:ea typeface="仿宋" panose="02010609060101010101" pitchFamily="49" charset="-122"/>
              </a:rPr>
              <a:t>commit</a:t>
            </a:r>
            <a:r>
              <a:rPr lang="zh-CN" altLang="en-US" sz="3200" dirty="0">
                <a:solidFill>
                  <a:srgbClr val="737373"/>
                </a:solidFill>
                <a:latin typeface="仿宋" panose="02010609060101010101" pitchFamily="49" charset="-122"/>
                <a:ea typeface="仿宋" panose="02010609060101010101" pitchFamily="49" charset="-122"/>
              </a:rPr>
              <a:t>对象序列化到各自对应的文件中。</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7" name="TextBox 3">
            <a:extLst>
              <a:ext uri="{FF2B5EF4-FFF2-40B4-BE49-F238E27FC236}">
                <a16:creationId xmlns:a16="http://schemas.microsoft.com/office/drawing/2014/main" id="{A1170071-EF0E-4E66-BA44-62D65E298D0B}"/>
              </a:ext>
            </a:extLst>
          </p:cNvPr>
          <p:cNvSpPr txBox="1"/>
          <p:nvPr/>
        </p:nvSpPr>
        <p:spPr>
          <a:xfrm>
            <a:off x="872124" y="2209799"/>
            <a:ext cx="14519564"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文件名：根据原文件内容生成</a:t>
            </a:r>
            <a:r>
              <a:rPr lang="en-US" altLang="zh-CN" sz="3200" dirty="0">
                <a:solidFill>
                  <a:srgbClr val="737373"/>
                </a:solidFill>
                <a:latin typeface="仿宋" panose="02010609060101010101" pitchFamily="49" charset="-122"/>
                <a:ea typeface="仿宋" panose="02010609060101010101" pitchFamily="49" charset="-122"/>
              </a:rPr>
              <a:t>SHA1</a:t>
            </a:r>
            <a:r>
              <a:rPr lang="zh-CN" altLang="en-US" sz="3200" dirty="0">
                <a:solidFill>
                  <a:srgbClr val="737373"/>
                </a:solidFill>
                <a:latin typeface="仿宋" panose="02010609060101010101" pitchFamily="49" charset="-122"/>
                <a:ea typeface="仿宋" panose="02010609060101010101" pitchFamily="49" charset="-122"/>
              </a:rPr>
              <a:t>值，格式为</a:t>
            </a:r>
            <a:r>
              <a:rPr lang="en-US" altLang="zh-CN" sz="3200" dirty="0">
                <a:solidFill>
                  <a:srgbClr val="737373"/>
                </a:solidFill>
                <a:latin typeface="仿宋" panose="02010609060101010101" pitchFamily="49" charset="-122"/>
                <a:ea typeface="仿宋" panose="02010609060101010101" pitchFamily="49" charset="-122"/>
              </a:rPr>
              <a:t>40</a:t>
            </a:r>
            <a:r>
              <a:rPr lang="zh-CN" altLang="en-US" sz="3200" dirty="0">
                <a:solidFill>
                  <a:srgbClr val="737373"/>
                </a:solidFill>
                <a:latin typeface="仿宋" panose="02010609060101010101" pitchFamily="49" charset="-122"/>
                <a:ea typeface="仿宋" panose="02010609060101010101" pitchFamily="49" charset="-122"/>
              </a:rPr>
              <a:t>字符的字符串。</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8" name="TextBox 3">
            <a:extLst>
              <a:ext uri="{FF2B5EF4-FFF2-40B4-BE49-F238E27FC236}">
                <a16:creationId xmlns:a16="http://schemas.microsoft.com/office/drawing/2014/main" id="{41780786-06F4-4A02-9239-8931DDE45DA1}"/>
              </a:ext>
            </a:extLst>
          </p:cNvPr>
          <p:cNvSpPr txBox="1"/>
          <p:nvPr/>
        </p:nvSpPr>
        <p:spPr>
          <a:xfrm>
            <a:off x="872124" y="3357611"/>
            <a:ext cx="1545362"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文件体：</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9" name="TextBox 3">
            <a:extLst>
              <a:ext uri="{FF2B5EF4-FFF2-40B4-BE49-F238E27FC236}">
                <a16:creationId xmlns:a16="http://schemas.microsoft.com/office/drawing/2014/main" id="{3A3AEAD1-2608-45E2-8B06-DCDA98027C73}"/>
              </a:ext>
            </a:extLst>
          </p:cNvPr>
          <p:cNvSpPr txBox="1"/>
          <p:nvPr/>
        </p:nvSpPr>
        <p:spPr>
          <a:xfrm>
            <a:off x="872124" y="4862937"/>
            <a:ext cx="15510876" cy="492443"/>
          </a:xfrm>
          <a:prstGeom prst="rect">
            <a:avLst/>
          </a:prstGeom>
        </p:spPr>
        <p:txBody>
          <a:bodyPr wrap="square" lIns="0" tIns="0" rIns="0" bIns="0" rtlCol="0" anchor="t">
            <a:spAutoFit/>
          </a:bodyPr>
          <a:lstStyle/>
          <a:p>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文件：存放一条条子对象的信息（类型、哈希值、文件名）。</a:t>
            </a:r>
            <a:endParaRPr lang="en-US" altLang="zh-CN" sz="32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316601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550D8FF-49EF-4782-A58C-A20A3290B1E0}"/>
              </a:ext>
            </a:extLst>
          </p:cNvPr>
          <p:cNvSpPr txBox="1"/>
          <p:nvPr/>
        </p:nvSpPr>
        <p:spPr>
          <a:xfrm>
            <a:off x="872836" y="342902"/>
            <a:ext cx="156625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第二次提交过程</a:t>
            </a:r>
            <a:r>
              <a:rPr lang="en-US" altLang="zh-CN" sz="7200" spc="201" dirty="0">
                <a:solidFill>
                  <a:srgbClr val="737373"/>
                </a:solidFill>
                <a:ea typeface="字由点字典黑 65J"/>
              </a:rPr>
              <a:t>(</a:t>
            </a:r>
            <a:r>
              <a:rPr lang="en-US" altLang="zh-CN" sz="7200" spc="201" dirty="0" err="1">
                <a:solidFill>
                  <a:srgbClr val="737373"/>
                </a:solidFill>
                <a:ea typeface="字由点字典黑 65J"/>
              </a:rPr>
              <a:t>add+commit</a:t>
            </a:r>
            <a:r>
              <a:rPr lang="en-US" altLang="zh-CN" sz="7200" spc="201" dirty="0">
                <a:solidFill>
                  <a:srgbClr val="737373"/>
                </a:solidFill>
                <a:ea typeface="字由点字典黑 65J"/>
              </a:rPr>
              <a:t>)</a:t>
            </a:r>
            <a:endParaRPr lang="en-US" sz="7200" spc="201" dirty="0">
              <a:solidFill>
                <a:srgbClr val="737373"/>
              </a:solidFill>
              <a:ea typeface="字由点字典黑 65J"/>
            </a:endParaRPr>
          </a:p>
        </p:txBody>
      </p:sp>
      <p:sp>
        <p:nvSpPr>
          <p:cNvPr id="3" name="矩形: 圆角 2">
            <a:extLst>
              <a:ext uri="{FF2B5EF4-FFF2-40B4-BE49-F238E27FC236}">
                <a16:creationId xmlns:a16="http://schemas.microsoft.com/office/drawing/2014/main" id="{C3146553-DC27-04E7-1DCF-6FD7C598915A}"/>
              </a:ext>
            </a:extLst>
          </p:cNvPr>
          <p:cNvSpPr/>
          <p:nvPr/>
        </p:nvSpPr>
        <p:spPr>
          <a:xfrm>
            <a:off x="10865227" y="7081927"/>
            <a:ext cx="2856309" cy="99041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Type: blob</a:t>
            </a:r>
          </a:p>
          <a:p>
            <a:pPr algn="ctr"/>
            <a:r>
              <a:rPr lang="en-US" altLang="zh-CN" dirty="0"/>
              <a:t>Hash: 0da32a</a:t>
            </a:r>
          </a:p>
          <a:p>
            <a:pPr algn="ctr"/>
            <a:r>
              <a:rPr lang="en-US" altLang="zh-CN" dirty="0"/>
              <a:t>Content: “</a:t>
            </a:r>
            <a:r>
              <a:rPr lang="zh-CN" altLang="en-US" dirty="0"/>
              <a:t>周杰伦</a:t>
            </a:r>
            <a:r>
              <a:rPr lang="en-US" altLang="zh-CN" dirty="0"/>
              <a:t>”</a:t>
            </a:r>
          </a:p>
        </p:txBody>
      </p:sp>
      <p:sp>
        <p:nvSpPr>
          <p:cNvPr id="5" name="矩形: 圆角 4">
            <a:extLst>
              <a:ext uri="{FF2B5EF4-FFF2-40B4-BE49-F238E27FC236}">
                <a16:creationId xmlns:a16="http://schemas.microsoft.com/office/drawing/2014/main" id="{91EED04F-054F-57E5-563B-A720F41D979F}"/>
              </a:ext>
            </a:extLst>
          </p:cNvPr>
          <p:cNvSpPr/>
          <p:nvPr/>
        </p:nvSpPr>
        <p:spPr>
          <a:xfrm>
            <a:off x="6292630" y="8290719"/>
            <a:ext cx="2928168" cy="14732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Type: tree</a:t>
            </a:r>
          </a:p>
          <a:p>
            <a:pPr algn="ctr"/>
            <a:r>
              <a:rPr lang="en-US" altLang="zh-CN" dirty="0"/>
              <a:t>Hash: g1ewd1</a:t>
            </a:r>
          </a:p>
          <a:p>
            <a:pPr algn="ctr"/>
            <a:r>
              <a:rPr lang="en-US" altLang="zh-CN" dirty="0"/>
              <a:t>Content:</a:t>
            </a:r>
          </a:p>
          <a:p>
            <a:pPr algn="ctr"/>
            <a:r>
              <a:rPr lang="en-US" altLang="zh-CN" dirty="0"/>
              <a:t>”0da32a blob </a:t>
            </a:r>
            <a:r>
              <a:rPr lang="zh-CN" altLang="en-US" dirty="0"/>
              <a:t>歌手</a:t>
            </a:r>
            <a:r>
              <a:rPr lang="en-US" altLang="zh-CN" dirty="0"/>
              <a:t>.txt</a:t>
            </a:r>
          </a:p>
          <a:p>
            <a:pPr algn="ctr"/>
            <a:r>
              <a:rPr lang="en-US" altLang="zh-CN" dirty="0" err="1"/>
              <a:t>gsaxxa</a:t>
            </a:r>
            <a:r>
              <a:rPr lang="en-US" altLang="zh-CN" dirty="0"/>
              <a:t> tree languages”</a:t>
            </a:r>
          </a:p>
        </p:txBody>
      </p:sp>
      <p:sp>
        <p:nvSpPr>
          <p:cNvPr id="9" name="矩形: 圆角 8">
            <a:extLst>
              <a:ext uri="{FF2B5EF4-FFF2-40B4-BE49-F238E27FC236}">
                <a16:creationId xmlns:a16="http://schemas.microsoft.com/office/drawing/2014/main" id="{08051DC9-3F45-FE18-DDDE-B08590B0D39F}"/>
              </a:ext>
            </a:extLst>
          </p:cNvPr>
          <p:cNvSpPr/>
          <p:nvPr/>
        </p:nvSpPr>
        <p:spPr>
          <a:xfrm>
            <a:off x="1295400" y="8115302"/>
            <a:ext cx="3479357" cy="16763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Type: commit</a:t>
            </a:r>
          </a:p>
          <a:p>
            <a:pPr algn="ctr"/>
            <a:r>
              <a:rPr lang="en-US" altLang="zh-CN" dirty="0"/>
              <a:t>Hash: vazl13</a:t>
            </a:r>
          </a:p>
          <a:p>
            <a:pPr algn="ctr"/>
            <a:r>
              <a:rPr lang="en-US" altLang="zh-CN" dirty="0"/>
              <a:t>Tree:g1ewd1</a:t>
            </a:r>
          </a:p>
          <a:p>
            <a:pPr algn="ctr"/>
            <a:r>
              <a:rPr lang="en-US" altLang="zh-CN" dirty="0" err="1"/>
              <a:t>PreviousCommit:null</a:t>
            </a:r>
            <a:endParaRPr lang="en-US" altLang="zh-CN" dirty="0"/>
          </a:p>
          <a:p>
            <a:pPr algn="ctr"/>
            <a:r>
              <a:rPr lang="en-US" altLang="zh-CN" dirty="0"/>
              <a:t>Content: “……”</a:t>
            </a:r>
            <a:endParaRPr lang="zh-CN" altLang="en-US" dirty="0"/>
          </a:p>
        </p:txBody>
      </p:sp>
      <p:sp>
        <p:nvSpPr>
          <p:cNvPr id="13" name="矩形: 圆角 12">
            <a:extLst>
              <a:ext uri="{FF2B5EF4-FFF2-40B4-BE49-F238E27FC236}">
                <a16:creationId xmlns:a16="http://schemas.microsoft.com/office/drawing/2014/main" id="{A7893CC6-7AB3-A6B2-6AA6-D718565E940F}"/>
              </a:ext>
            </a:extLst>
          </p:cNvPr>
          <p:cNvSpPr/>
          <p:nvPr/>
        </p:nvSpPr>
        <p:spPr>
          <a:xfrm>
            <a:off x="15248514" y="8938889"/>
            <a:ext cx="2780109" cy="10890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Type: blob</a:t>
            </a:r>
          </a:p>
          <a:p>
            <a:pPr algn="ctr"/>
            <a:r>
              <a:rPr lang="en-US" altLang="zh-CN" dirty="0"/>
              <a:t>Hash: bss4h5</a:t>
            </a:r>
          </a:p>
          <a:p>
            <a:pPr algn="ctr"/>
            <a:r>
              <a:rPr lang="en-US" altLang="zh-CN" dirty="0"/>
              <a:t>Content: “Java</a:t>
            </a:r>
            <a:r>
              <a:rPr lang="zh-CN" altLang="en-US" dirty="0"/>
              <a:t>可能是东半球最好的编程语言</a:t>
            </a:r>
            <a:r>
              <a:rPr lang="en-US" altLang="zh-CN" dirty="0"/>
              <a:t>”</a:t>
            </a:r>
          </a:p>
        </p:txBody>
      </p:sp>
      <p:cxnSp>
        <p:nvCxnSpPr>
          <p:cNvPr id="43" name="直接箭头连接符 42">
            <a:extLst>
              <a:ext uri="{FF2B5EF4-FFF2-40B4-BE49-F238E27FC236}">
                <a16:creationId xmlns:a16="http://schemas.microsoft.com/office/drawing/2014/main" id="{E9D3A18C-CA3D-9FB0-E3F0-6572D1E86104}"/>
              </a:ext>
            </a:extLst>
          </p:cNvPr>
          <p:cNvCxnSpPr>
            <a:cxnSpLocks/>
          </p:cNvCxnSpPr>
          <p:nvPr/>
        </p:nvCxnSpPr>
        <p:spPr>
          <a:xfrm flipV="1">
            <a:off x="9445510" y="7843028"/>
            <a:ext cx="1265076" cy="544548"/>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47" name="直接箭头连接符 46">
            <a:extLst>
              <a:ext uri="{FF2B5EF4-FFF2-40B4-BE49-F238E27FC236}">
                <a16:creationId xmlns:a16="http://schemas.microsoft.com/office/drawing/2014/main" id="{8779AA17-B0A3-1D56-F763-5F4CCBBA959F}"/>
              </a:ext>
            </a:extLst>
          </p:cNvPr>
          <p:cNvCxnSpPr>
            <a:cxnSpLocks/>
          </p:cNvCxnSpPr>
          <p:nvPr/>
        </p:nvCxnSpPr>
        <p:spPr>
          <a:xfrm>
            <a:off x="4953597" y="9027318"/>
            <a:ext cx="106680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6" name="直接箭头连接符 5">
            <a:extLst>
              <a:ext uri="{FF2B5EF4-FFF2-40B4-BE49-F238E27FC236}">
                <a16:creationId xmlns:a16="http://schemas.microsoft.com/office/drawing/2014/main" id="{6E00C8B9-B78B-0CC9-8234-B4C0C445E0A5}"/>
              </a:ext>
            </a:extLst>
          </p:cNvPr>
          <p:cNvCxnSpPr>
            <a:cxnSpLocks/>
          </p:cNvCxnSpPr>
          <p:nvPr/>
        </p:nvCxnSpPr>
        <p:spPr>
          <a:xfrm>
            <a:off x="9445510" y="9267536"/>
            <a:ext cx="1288116" cy="582922"/>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12" name="矩形: 圆角 11">
            <a:extLst>
              <a:ext uri="{FF2B5EF4-FFF2-40B4-BE49-F238E27FC236}">
                <a16:creationId xmlns:a16="http://schemas.microsoft.com/office/drawing/2014/main" id="{43DA76B3-B002-15DC-E0DB-3E1232B5593A}"/>
              </a:ext>
            </a:extLst>
          </p:cNvPr>
          <p:cNvSpPr/>
          <p:nvPr/>
        </p:nvSpPr>
        <p:spPr>
          <a:xfrm>
            <a:off x="10886027" y="8938889"/>
            <a:ext cx="2950999" cy="124021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Type: tree</a:t>
            </a:r>
          </a:p>
          <a:p>
            <a:pPr algn="ctr"/>
            <a:r>
              <a:rPr lang="en-US" altLang="zh-CN" dirty="0"/>
              <a:t>Hash: </a:t>
            </a:r>
            <a:r>
              <a:rPr lang="en-US" altLang="zh-CN" dirty="0" err="1"/>
              <a:t>gsaxxa</a:t>
            </a:r>
            <a:endParaRPr lang="en-US" altLang="zh-CN" dirty="0"/>
          </a:p>
          <a:p>
            <a:pPr algn="ctr"/>
            <a:r>
              <a:rPr lang="en-US" altLang="zh-CN" dirty="0"/>
              <a:t>Content:</a:t>
            </a:r>
          </a:p>
          <a:p>
            <a:pPr algn="ctr"/>
            <a:r>
              <a:rPr lang="en-US" altLang="zh-CN" dirty="0"/>
              <a:t>”bss4h5 blob java.txt”</a:t>
            </a:r>
          </a:p>
        </p:txBody>
      </p:sp>
      <p:cxnSp>
        <p:nvCxnSpPr>
          <p:cNvPr id="14" name="直接箭头连接符 13">
            <a:extLst>
              <a:ext uri="{FF2B5EF4-FFF2-40B4-BE49-F238E27FC236}">
                <a16:creationId xmlns:a16="http://schemas.microsoft.com/office/drawing/2014/main" id="{F8BC12E4-3373-F5DE-FB6A-5AC31F52BE6A}"/>
              </a:ext>
            </a:extLst>
          </p:cNvPr>
          <p:cNvCxnSpPr>
            <a:cxnSpLocks/>
          </p:cNvCxnSpPr>
          <p:nvPr/>
        </p:nvCxnSpPr>
        <p:spPr>
          <a:xfrm>
            <a:off x="13989427" y="9441534"/>
            <a:ext cx="106680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pic>
        <p:nvPicPr>
          <p:cNvPr id="4" name="图片 3">
            <a:extLst>
              <a:ext uri="{FF2B5EF4-FFF2-40B4-BE49-F238E27FC236}">
                <a16:creationId xmlns:a16="http://schemas.microsoft.com/office/drawing/2014/main" id="{47A63F85-012A-004B-C09C-3A93193FED4C}"/>
              </a:ext>
            </a:extLst>
          </p:cNvPr>
          <p:cNvPicPr>
            <a:picLocks noChangeAspect="1"/>
          </p:cNvPicPr>
          <p:nvPr/>
        </p:nvPicPr>
        <p:blipFill>
          <a:blip r:embed="rId2"/>
          <a:stretch>
            <a:fillRect/>
          </a:stretch>
        </p:blipFill>
        <p:spPr>
          <a:xfrm>
            <a:off x="934515" y="1691993"/>
            <a:ext cx="2100563" cy="1727882"/>
          </a:xfrm>
          <a:prstGeom prst="rect">
            <a:avLst/>
          </a:prstGeom>
        </p:spPr>
      </p:pic>
      <p:sp>
        <p:nvSpPr>
          <p:cNvPr id="8" name="TextBox 3">
            <a:extLst>
              <a:ext uri="{FF2B5EF4-FFF2-40B4-BE49-F238E27FC236}">
                <a16:creationId xmlns:a16="http://schemas.microsoft.com/office/drawing/2014/main" id="{3B4B20C6-4733-8802-77FC-EEF3F3432E92}"/>
              </a:ext>
            </a:extLst>
          </p:cNvPr>
          <p:cNvSpPr txBox="1"/>
          <p:nvPr/>
        </p:nvSpPr>
        <p:spPr>
          <a:xfrm>
            <a:off x="3135488" y="1672529"/>
            <a:ext cx="12113025" cy="2154436"/>
          </a:xfrm>
          <a:prstGeom prst="rect">
            <a:avLst/>
          </a:prstGeom>
        </p:spPr>
        <p:txBody>
          <a:bodyPr wrap="square" lIns="0" tIns="0" rIns="0" bIns="0" rtlCol="0" anchor="t">
            <a:spAutoFit/>
          </a:bodyPr>
          <a:lstStyle/>
          <a:p>
            <a:r>
              <a:rPr lang="zh-CN" altLang="en-US" sz="2800" dirty="0">
                <a:solidFill>
                  <a:srgbClr val="737373"/>
                </a:solidFill>
                <a:latin typeface="仿宋" panose="02010609060101010101" pitchFamily="49" charset="-122"/>
                <a:ea typeface="仿宋" panose="02010609060101010101" pitchFamily="49" charset="-122"/>
              </a:rPr>
              <a:t>在工作区中：</a:t>
            </a:r>
            <a:endParaRPr lang="en-US" altLang="zh-CN" sz="2800" dirty="0">
              <a:solidFill>
                <a:srgbClr val="737373"/>
              </a:solidFill>
              <a:latin typeface="仿宋" panose="02010609060101010101" pitchFamily="49" charset="-122"/>
              <a:ea typeface="仿宋" panose="02010609060101010101" pitchFamily="49" charset="-122"/>
            </a:endParaRPr>
          </a:p>
          <a:p>
            <a:r>
              <a:rPr lang="zh-CN" altLang="en-US" sz="2800" dirty="0">
                <a:solidFill>
                  <a:srgbClr val="737373"/>
                </a:solidFill>
                <a:latin typeface="仿宋" panose="02010609060101010101" pitchFamily="49" charset="-122"/>
                <a:ea typeface="仿宋" panose="02010609060101010101" pitchFamily="49" charset="-122"/>
              </a:rPr>
              <a:t>删除</a:t>
            </a:r>
            <a:r>
              <a:rPr lang="en-US" altLang="zh-CN" sz="2800" dirty="0">
                <a:solidFill>
                  <a:srgbClr val="737373"/>
                </a:solidFill>
                <a:latin typeface="仿宋" panose="02010609060101010101" pitchFamily="49" charset="-122"/>
                <a:ea typeface="仿宋" panose="02010609060101010101" pitchFamily="49" charset="-122"/>
              </a:rPr>
              <a:t>languages</a:t>
            </a:r>
            <a:r>
              <a:rPr lang="zh-CN" altLang="en-US" sz="2800" dirty="0">
                <a:solidFill>
                  <a:srgbClr val="737373"/>
                </a:solidFill>
                <a:latin typeface="仿宋" panose="02010609060101010101" pitchFamily="49" charset="-122"/>
                <a:ea typeface="仿宋" panose="02010609060101010101" pitchFamily="49" charset="-122"/>
              </a:rPr>
              <a:t>文件夹，执行</a:t>
            </a:r>
            <a:r>
              <a:rPr lang="en-US" altLang="zh-CN" sz="2800" dirty="0">
                <a:solidFill>
                  <a:srgbClr val="737373"/>
                </a:solidFill>
                <a:latin typeface="仿宋" panose="02010609060101010101" pitchFamily="49" charset="-122"/>
                <a:ea typeface="仿宋" panose="02010609060101010101" pitchFamily="49" charset="-122"/>
              </a:rPr>
              <a:t>add languages</a:t>
            </a:r>
          </a:p>
          <a:p>
            <a:r>
              <a:rPr lang="zh-CN" altLang="en-US" sz="2800" dirty="0">
                <a:solidFill>
                  <a:srgbClr val="737373"/>
                </a:solidFill>
                <a:latin typeface="仿宋" panose="02010609060101010101" pitchFamily="49" charset="-122"/>
                <a:ea typeface="仿宋" panose="02010609060101010101" pitchFamily="49" charset="-122"/>
              </a:rPr>
              <a:t>把歌手</a:t>
            </a:r>
            <a:r>
              <a:rPr lang="en-US" altLang="zh-CN" sz="2800" dirty="0">
                <a:solidFill>
                  <a:srgbClr val="737373"/>
                </a:solidFill>
                <a:latin typeface="仿宋" panose="02010609060101010101" pitchFamily="49" charset="-122"/>
                <a:ea typeface="仿宋" panose="02010609060101010101" pitchFamily="49" charset="-122"/>
              </a:rPr>
              <a:t>.txt</a:t>
            </a:r>
            <a:r>
              <a:rPr lang="zh-CN" altLang="en-US" sz="2800" dirty="0">
                <a:solidFill>
                  <a:srgbClr val="737373"/>
                </a:solidFill>
                <a:latin typeface="仿宋" panose="02010609060101010101" pitchFamily="49" charset="-122"/>
                <a:ea typeface="仿宋" panose="02010609060101010101" pitchFamily="49" charset="-122"/>
              </a:rPr>
              <a:t>的内容从“周杰伦”改成“周杰伦 汪峰”，执行</a:t>
            </a:r>
            <a:r>
              <a:rPr lang="en-US" altLang="zh-CN" sz="2800" dirty="0">
                <a:solidFill>
                  <a:srgbClr val="737373"/>
                </a:solidFill>
                <a:latin typeface="仿宋" panose="02010609060101010101" pitchFamily="49" charset="-122"/>
                <a:ea typeface="仿宋" panose="02010609060101010101" pitchFamily="49" charset="-122"/>
              </a:rPr>
              <a:t>add </a:t>
            </a:r>
            <a:r>
              <a:rPr lang="zh-CN" altLang="en-US" sz="2800" dirty="0">
                <a:solidFill>
                  <a:srgbClr val="737373"/>
                </a:solidFill>
                <a:latin typeface="仿宋" panose="02010609060101010101" pitchFamily="49" charset="-122"/>
                <a:ea typeface="仿宋" panose="02010609060101010101" pitchFamily="49" charset="-122"/>
              </a:rPr>
              <a:t>歌手</a:t>
            </a:r>
            <a:r>
              <a:rPr lang="en-US" altLang="zh-CN" sz="2800" dirty="0">
                <a:solidFill>
                  <a:srgbClr val="737373"/>
                </a:solidFill>
                <a:latin typeface="仿宋" panose="02010609060101010101" pitchFamily="49" charset="-122"/>
                <a:ea typeface="仿宋" panose="02010609060101010101" pitchFamily="49" charset="-122"/>
              </a:rPr>
              <a:t>.txt</a:t>
            </a:r>
          </a:p>
          <a:p>
            <a:r>
              <a:rPr lang="zh-CN" altLang="en-US" sz="2800" dirty="0">
                <a:solidFill>
                  <a:srgbClr val="737373"/>
                </a:solidFill>
                <a:latin typeface="仿宋" panose="02010609060101010101" pitchFamily="49" charset="-122"/>
                <a:ea typeface="仿宋" panose="02010609060101010101" pitchFamily="49" charset="-122"/>
              </a:rPr>
              <a:t>新创建魔术师</a:t>
            </a:r>
            <a:r>
              <a:rPr lang="en-US" altLang="zh-CN" sz="2800" dirty="0">
                <a:solidFill>
                  <a:srgbClr val="737373"/>
                </a:solidFill>
                <a:latin typeface="仿宋" panose="02010609060101010101" pitchFamily="49" charset="-122"/>
                <a:ea typeface="仿宋" panose="02010609060101010101" pitchFamily="49" charset="-122"/>
              </a:rPr>
              <a:t>.txt</a:t>
            </a:r>
            <a:r>
              <a:rPr lang="zh-CN" altLang="en-US" sz="2800" dirty="0">
                <a:solidFill>
                  <a:srgbClr val="737373"/>
                </a:solidFill>
                <a:latin typeface="仿宋" panose="02010609060101010101" pitchFamily="49" charset="-122"/>
                <a:ea typeface="仿宋" panose="02010609060101010101" pitchFamily="49" charset="-122"/>
              </a:rPr>
              <a:t>，内容还是“周杰伦”，执行</a:t>
            </a:r>
            <a:r>
              <a:rPr lang="en-US" altLang="zh-CN" sz="2800" dirty="0">
                <a:solidFill>
                  <a:srgbClr val="737373"/>
                </a:solidFill>
                <a:latin typeface="仿宋" panose="02010609060101010101" pitchFamily="49" charset="-122"/>
                <a:ea typeface="仿宋" panose="02010609060101010101" pitchFamily="49" charset="-122"/>
              </a:rPr>
              <a:t>add </a:t>
            </a:r>
            <a:r>
              <a:rPr lang="zh-CN" altLang="en-US" sz="2800" dirty="0">
                <a:solidFill>
                  <a:srgbClr val="737373"/>
                </a:solidFill>
                <a:latin typeface="仿宋" panose="02010609060101010101" pitchFamily="49" charset="-122"/>
                <a:ea typeface="仿宋" panose="02010609060101010101" pitchFamily="49" charset="-122"/>
              </a:rPr>
              <a:t>魔术师</a:t>
            </a:r>
            <a:r>
              <a:rPr lang="en-US" altLang="zh-CN" sz="2800" dirty="0">
                <a:solidFill>
                  <a:srgbClr val="737373"/>
                </a:solidFill>
                <a:latin typeface="仿宋" panose="02010609060101010101" pitchFamily="49" charset="-122"/>
                <a:ea typeface="仿宋" panose="02010609060101010101" pitchFamily="49" charset="-122"/>
              </a:rPr>
              <a:t>.txt</a:t>
            </a:r>
          </a:p>
          <a:p>
            <a:r>
              <a:rPr lang="zh-CN" altLang="en-US" sz="2800" dirty="0">
                <a:solidFill>
                  <a:srgbClr val="737373"/>
                </a:solidFill>
                <a:latin typeface="仿宋" panose="02010609060101010101" pitchFamily="49" charset="-122"/>
                <a:ea typeface="仿宋" panose="02010609060101010101" pitchFamily="49" charset="-122"/>
              </a:rPr>
              <a:t>执行</a:t>
            </a:r>
            <a:r>
              <a:rPr lang="en-US" altLang="zh-CN" sz="2800" dirty="0">
                <a:solidFill>
                  <a:srgbClr val="737373"/>
                </a:solidFill>
                <a:latin typeface="仿宋" panose="02010609060101010101" pitchFamily="49" charset="-122"/>
                <a:ea typeface="仿宋" panose="02010609060101010101" pitchFamily="49" charset="-122"/>
              </a:rPr>
              <a:t>git commit .</a:t>
            </a:r>
          </a:p>
        </p:txBody>
      </p:sp>
      <p:sp>
        <p:nvSpPr>
          <p:cNvPr id="10" name="矩形: 圆角 9">
            <a:extLst>
              <a:ext uri="{FF2B5EF4-FFF2-40B4-BE49-F238E27FC236}">
                <a16:creationId xmlns:a16="http://schemas.microsoft.com/office/drawing/2014/main" id="{AB313407-F3A3-0546-F4A3-64E7E42765B1}"/>
              </a:ext>
            </a:extLst>
          </p:cNvPr>
          <p:cNvSpPr/>
          <p:nvPr/>
        </p:nvSpPr>
        <p:spPr>
          <a:xfrm>
            <a:off x="126780" y="7086783"/>
            <a:ext cx="2856309" cy="9904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暂存区：</a:t>
            </a:r>
            <a:endParaRPr lang="en-US" altLang="zh-CN" dirty="0"/>
          </a:p>
          <a:p>
            <a:pPr algn="ctr"/>
            <a:r>
              <a:rPr lang="en-US" altLang="zh-CN" dirty="0"/>
              <a:t>Languages/java.txt bss4h5</a:t>
            </a:r>
          </a:p>
          <a:p>
            <a:pPr algn="ctr"/>
            <a:r>
              <a:rPr lang="zh-CN" altLang="en-US" dirty="0"/>
              <a:t>歌手</a:t>
            </a:r>
            <a:r>
              <a:rPr lang="en-US" altLang="zh-CN" dirty="0"/>
              <a:t>.txt 0da32a</a:t>
            </a:r>
          </a:p>
        </p:txBody>
      </p:sp>
      <p:sp>
        <p:nvSpPr>
          <p:cNvPr id="11" name="矩形: 圆角 10">
            <a:extLst>
              <a:ext uri="{FF2B5EF4-FFF2-40B4-BE49-F238E27FC236}">
                <a16:creationId xmlns:a16="http://schemas.microsoft.com/office/drawing/2014/main" id="{9C66BAD1-8BCD-431F-5680-C82A9C331B26}"/>
              </a:ext>
            </a:extLst>
          </p:cNvPr>
          <p:cNvSpPr/>
          <p:nvPr/>
        </p:nvSpPr>
        <p:spPr>
          <a:xfrm>
            <a:off x="10917216" y="4788442"/>
            <a:ext cx="2856309" cy="99041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Type: blob</a:t>
            </a:r>
          </a:p>
          <a:p>
            <a:pPr algn="ctr"/>
            <a:r>
              <a:rPr lang="en-US" altLang="zh-CN" dirty="0"/>
              <a:t>Hash: bnd4g3</a:t>
            </a:r>
          </a:p>
          <a:p>
            <a:pPr algn="ctr"/>
            <a:r>
              <a:rPr lang="en-US" altLang="zh-CN" dirty="0"/>
              <a:t>Content: “</a:t>
            </a:r>
            <a:r>
              <a:rPr lang="zh-CN" altLang="en-US" dirty="0"/>
              <a:t>周杰伦 汪峰</a:t>
            </a:r>
            <a:r>
              <a:rPr lang="en-US" altLang="zh-CN" dirty="0"/>
              <a:t>”</a:t>
            </a:r>
          </a:p>
        </p:txBody>
      </p:sp>
      <p:sp>
        <p:nvSpPr>
          <p:cNvPr id="16" name="矩形: 圆角 15">
            <a:extLst>
              <a:ext uri="{FF2B5EF4-FFF2-40B4-BE49-F238E27FC236}">
                <a16:creationId xmlns:a16="http://schemas.microsoft.com/office/drawing/2014/main" id="{9025E38F-2583-99B0-E213-7B7FB09D6030}"/>
              </a:ext>
            </a:extLst>
          </p:cNvPr>
          <p:cNvSpPr/>
          <p:nvPr/>
        </p:nvSpPr>
        <p:spPr>
          <a:xfrm>
            <a:off x="6344619" y="5311433"/>
            <a:ext cx="2928168" cy="14732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Type: tree</a:t>
            </a:r>
          </a:p>
          <a:p>
            <a:pPr algn="ctr"/>
            <a:r>
              <a:rPr lang="en-US" altLang="zh-CN" dirty="0"/>
              <a:t>Hash: fsa212</a:t>
            </a:r>
          </a:p>
          <a:p>
            <a:pPr algn="ctr"/>
            <a:r>
              <a:rPr lang="en-US" altLang="zh-CN" dirty="0"/>
              <a:t>Content:</a:t>
            </a:r>
          </a:p>
          <a:p>
            <a:pPr algn="ctr"/>
            <a:r>
              <a:rPr lang="en-US" altLang="zh-CN" dirty="0"/>
              <a:t>” bnd4g3 blob </a:t>
            </a:r>
            <a:r>
              <a:rPr lang="zh-CN" altLang="en-US" dirty="0"/>
              <a:t>歌手</a:t>
            </a:r>
            <a:r>
              <a:rPr lang="en-US" altLang="zh-CN" dirty="0"/>
              <a:t>.txt</a:t>
            </a:r>
          </a:p>
          <a:p>
            <a:pPr algn="ctr"/>
            <a:r>
              <a:rPr lang="en-US" altLang="zh-CN" dirty="0"/>
              <a:t>0da32a blob </a:t>
            </a:r>
            <a:r>
              <a:rPr lang="zh-CN" altLang="en-US" dirty="0"/>
              <a:t>魔术师</a:t>
            </a:r>
            <a:r>
              <a:rPr lang="en-US" altLang="zh-CN" dirty="0"/>
              <a:t>.txt”</a:t>
            </a:r>
          </a:p>
        </p:txBody>
      </p:sp>
      <p:sp>
        <p:nvSpPr>
          <p:cNvPr id="17" name="矩形: 圆角 16">
            <a:extLst>
              <a:ext uri="{FF2B5EF4-FFF2-40B4-BE49-F238E27FC236}">
                <a16:creationId xmlns:a16="http://schemas.microsoft.com/office/drawing/2014/main" id="{509A6260-D7AC-7B41-5AF8-3941B3F4BCA1}"/>
              </a:ext>
            </a:extLst>
          </p:cNvPr>
          <p:cNvSpPr/>
          <p:nvPr/>
        </p:nvSpPr>
        <p:spPr>
          <a:xfrm>
            <a:off x="1347389" y="5136016"/>
            <a:ext cx="3479357" cy="16763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Type: commit</a:t>
            </a:r>
          </a:p>
          <a:p>
            <a:pPr algn="ctr"/>
            <a:r>
              <a:rPr lang="en-US" altLang="zh-CN" dirty="0"/>
              <a:t>Hash: nn5323</a:t>
            </a:r>
          </a:p>
          <a:p>
            <a:pPr algn="ctr"/>
            <a:r>
              <a:rPr lang="en-US" altLang="zh-CN" dirty="0"/>
              <a:t>Tree: fsa212</a:t>
            </a:r>
          </a:p>
          <a:p>
            <a:pPr algn="ctr"/>
            <a:r>
              <a:rPr lang="en-US" altLang="zh-CN" dirty="0" err="1"/>
              <a:t>PreviousCommit</a:t>
            </a:r>
            <a:r>
              <a:rPr lang="en-US" altLang="zh-CN" dirty="0"/>
              <a:t>: vazl13</a:t>
            </a:r>
          </a:p>
          <a:p>
            <a:pPr algn="ctr"/>
            <a:r>
              <a:rPr lang="en-US" altLang="zh-CN" dirty="0"/>
              <a:t>Content: “……”</a:t>
            </a:r>
            <a:endParaRPr lang="zh-CN" altLang="en-US" dirty="0"/>
          </a:p>
        </p:txBody>
      </p:sp>
      <p:cxnSp>
        <p:nvCxnSpPr>
          <p:cNvPr id="19" name="直接箭头连接符 18">
            <a:extLst>
              <a:ext uri="{FF2B5EF4-FFF2-40B4-BE49-F238E27FC236}">
                <a16:creationId xmlns:a16="http://schemas.microsoft.com/office/drawing/2014/main" id="{DA696513-E20F-A86F-F6D4-6207FD131394}"/>
              </a:ext>
            </a:extLst>
          </p:cNvPr>
          <p:cNvCxnSpPr>
            <a:cxnSpLocks/>
          </p:cNvCxnSpPr>
          <p:nvPr/>
        </p:nvCxnSpPr>
        <p:spPr>
          <a:xfrm flipV="1">
            <a:off x="9451626" y="5289607"/>
            <a:ext cx="1265076" cy="544548"/>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0" name="直接箭头连接符 19">
            <a:extLst>
              <a:ext uri="{FF2B5EF4-FFF2-40B4-BE49-F238E27FC236}">
                <a16:creationId xmlns:a16="http://schemas.microsoft.com/office/drawing/2014/main" id="{8CE75449-A44F-D447-ED65-7D3AE5C202DB}"/>
              </a:ext>
            </a:extLst>
          </p:cNvPr>
          <p:cNvCxnSpPr>
            <a:cxnSpLocks/>
          </p:cNvCxnSpPr>
          <p:nvPr/>
        </p:nvCxnSpPr>
        <p:spPr>
          <a:xfrm>
            <a:off x="5005586" y="6048032"/>
            <a:ext cx="106680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1" name="直接箭头连接符 20">
            <a:extLst>
              <a:ext uri="{FF2B5EF4-FFF2-40B4-BE49-F238E27FC236}">
                <a16:creationId xmlns:a16="http://schemas.microsoft.com/office/drawing/2014/main" id="{CAAF0FEF-7857-5FDE-7742-576BC915AAE7}"/>
              </a:ext>
            </a:extLst>
          </p:cNvPr>
          <p:cNvCxnSpPr>
            <a:cxnSpLocks/>
          </p:cNvCxnSpPr>
          <p:nvPr/>
        </p:nvCxnSpPr>
        <p:spPr>
          <a:xfrm>
            <a:off x="9497501" y="6325481"/>
            <a:ext cx="1288116" cy="582922"/>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24" name="矩形: 圆角 23">
            <a:extLst>
              <a:ext uri="{FF2B5EF4-FFF2-40B4-BE49-F238E27FC236}">
                <a16:creationId xmlns:a16="http://schemas.microsoft.com/office/drawing/2014/main" id="{8F7156F2-FE24-E49B-5EFE-6F3514F15580}"/>
              </a:ext>
            </a:extLst>
          </p:cNvPr>
          <p:cNvSpPr/>
          <p:nvPr/>
        </p:nvSpPr>
        <p:spPr>
          <a:xfrm>
            <a:off x="178769" y="4107497"/>
            <a:ext cx="2856309" cy="9904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暂存区：</a:t>
            </a:r>
            <a:endParaRPr lang="en-US" altLang="zh-CN" dirty="0"/>
          </a:p>
          <a:p>
            <a:pPr algn="ctr"/>
            <a:r>
              <a:rPr lang="en-US" altLang="zh-CN" dirty="0"/>
              <a:t>Languages/java.txt bss4h5</a:t>
            </a:r>
          </a:p>
          <a:p>
            <a:pPr algn="ctr"/>
            <a:r>
              <a:rPr lang="zh-CN" altLang="en-US" dirty="0"/>
              <a:t>歌手</a:t>
            </a:r>
            <a:r>
              <a:rPr lang="en-US" altLang="zh-CN" dirty="0"/>
              <a:t>.txt 0da32a</a:t>
            </a:r>
          </a:p>
        </p:txBody>
      </p:sp>
      <p:cxnSp>
        <p:nvCxnSpPr>
          <p:cNvPr id="25" name="直接箭头连接符 24">
            <a:extLst>
              <a:ext uri="{FF2B5EF4-FFF2-40B4-BE49-F238E27FC236}">
                <a16:creationId xmlns:a16="http://schemas.microsoft.com/office/drawing/2014/main" id="{AD78E8FE-B5E5-B047-1FCF-2C06D7988DC7}"/>
              </a:ext>
            </a:extLst>
          </p:cNvPr>
          <p:cNvCxnSpPr>
            <a:cxnSpLocks/>
          </p:cNvCxnSpPr>
          <p:nvPr/>
        </p:nvCxnSpPr>
        <p:spPr>
          <a:xfrm>
            <a:off x="3657600" y="6972300"/>
            <a:ext cx="0" cy="978297"/>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27" name="矩形: 圆角 26">
            <a:extLst>
              <a:ext uri="{FF2B5EF4-FFF2-40B4-BE49-F238E27FC236}">
                <a16:creationId xmlns:a16="http://schemas.microsoft.com/office/drawing/2014/main" id="{50178CFF-8F50-B17E-A8FE-6ED156078504}"/>
              </a:ext>
            </a:extLst>
          </p:cNvPr>
          <p:cNvSpPr/>
          <p:nvPr/>
        </p:nvSpPr>
        <p:spPr>
          <a:xfrm>
            <a:off x="178769" y="4124950"/>
            <a:ext cx="2856309" cy="9904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暂存区：</a:t>
            </a:r>
            <a:endParaRPr lang="en-US" altLang="zh-CN" dirty="0"/>
          </a:p>
          <a:p>
            <a:pPr algn="ctr"/>
            <a:r>
              <a:rPr lang="zh-CN" altLang="en-US" dirty="0"/>
              <a:t>歌手</a:t>
            </a:r>
            <a:r>
              <a:rPr lang="en-US" altLang="zh-CN" dirty="0"/>
              <a:t>.txt 0da32a</a:t>
            </a:r>
          </a:p>
        </p:txBody>
      </p:sp>
      <p:sp>
        <p:nvSpPr>
          <p:cNvPr id="28" name="矩形: 圆角 27">
            <a:extLst>
              <a:ext uri="{FF2B5EF4-FFF2-40B4-BE49-F238E27FC236}">
                <a16:creationId xmlns:a16="http://schemas.microsoft.com/office/drawing/2014/main" id="{5B8587FF-ABDC-37DF-27EC-9296300515A1}"/>
              </a:ext>
            </a:extLst>
          </p:cNvPr>
          <p:cNvSpPr/>
          <p:nvPr/>
        </p:nvSpPr>
        <p:spPr>
          <a:xfrm>
            <a:off x="178768" y="4096602"/>
            <a:ext cx="2856309" cy="9904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暂存区：</a:t>
            </a:r>
            <a:endParaRPr lang="en-US" altLang="zh-CN" dirty="0"/>
          </a:p>
          <a:p>
            <a:pPr algn="ctr"/>
            <a:r>
              <a:rPr lang="zh-CN" altLang="en-US" dirty="0"/>
              <a:t>歌手</a:t>
            </a:r>
            <a:r>
              <a:rPr lang="en-US" altLang="zh-CN" dirty="0"/>
              <a:t>.txt bnd4g3</a:t>
            </a:r>
          </a:p>
        </p:txBody>
      </p:sp>
      <p:sp>
        <p:nvSpPr>
          <p:cNvPr id="29" name="矩形: 圆角 28">
            <a:extLst>
              <a:ext uri="{FF2B5EF4-FFF2-40B4-BE49-F238E27FC236}">
                <a16:creationId xmlns:a16="http://schemas.microsoft.com/office/drawing/2014/main" id="{552E78F3-E00A-0407-8E16-DA101A138B74}"/>
              </a:ext>
            </a:extLst>
          </p:cNvPr>
          <p:cNvSpPr/>
          <p:nvPr/>
        </p:nvSpPr>
        <p:spPr>
          <a:xfrm>
            <a:off x="178768" y="4085707"/>
            <a:ext cx="2856309" cy="9904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暂存区：</a:t>
            </a:r>
            <a:endParaRPr lang="en-US" altLang="zh-CN" dirty="0"/>
          </a:p>
          <a:p>
            <a:pPr algn="ctr"/>
            <a:r>
              <a:rPr lang="zh-CN" altLang="en-US" dirty="0"/>
              <a:t>歌手</a:t>
            </a:r>
            <a:r>
              <a:rPr lang="en-US" altLang="zh-CN" dirty="0"/>
              <a:t>.txt bnd4g3</a:t>
            </a:r>
          </a:p>
          <a:p>
            <a:pPr algn="ctr"/>
            <a:r>
              <a:rPr lang="zh-CN" altLang="en-US" dirty="0"/>
              <a:t>魔术师</a:t>
            </a:r>
            <a:r>
              <a:rPr lang="en-US" altLang="zh-CN" dirty="0"/>
              <a:t>.txt 0da32a</a:t>
            </a:r>
          </a:p>
        </p:txBody>
      </p:sp>
    </p:spTree>
    <p:extLst>
      <p:ext uri="{BB962C8B-B14F-4D97-AF65-F5344CB8AC3E}">
        <p14:creationId xmlns:p14="http://schemas.microsoft.com/office/powerpoint/2010/main" val="21945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6" grpId="0" animBg="1"/>
      <p:bldP spid="17" grpId="0" animBg="1"/>
      <p:bldP spid="24" grpId="0" animBg="1"/>
      <p:bldP spid="27" grpId="0" animBg="1"/>
      <p:bldP spid="28"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9304B991-CE41-402A-F984-FEFCBC9A96FC}"/>
              </a:ext>
            </a:extLst>
          </p:cNvPr>
          <p:cNvSpPr txBox="1"/>
          <p:nvPr/>
        </p:nvSpPr>
        <p:spPr>
          <a:xfrm>
            <a:off x="872836" y="342902"/>
            <a:ext cx="156625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分支操作</a:t>
            </a:r>
            <a:endParaRPr lang="en-US" sz="7200" spc="201" dirty="0">
              <a:solidFill>
                <a:srgbClr val="737373"/>
              </a:solidFill>
              <a:ea typeface="字由点字典黑 65J"/>
            </a:endParaRPr>
          </a:p>
        </p:txBody>
      </p:sp>
      <p:sp>
        <p:nvSpPr>
          <p:cNvPr id="5" name="矩形: 圆角 4">
            <a:extLst>
              <a:ext uri="{FF2B5EF4-FFF2-40B4-BE49-F238E27FC236}">
                <a16:creationId xmlns:a16="http://schemas.microsoft.com/office/drawing/2014/main" id="{F58FDA10-4B57-0DFA-6593-AC7BB4A331C1}"/>
              </a:ext>
            </a:extLst>
          </p:cNvPr>
          <p:cNvSpPr/>
          <p:nvPr/>
        </p:nvSpPr>
        <p:spPr>
          <a:xfrm>
            <a:off x="11317941" y="8267702"/>
            <a:ext cx="3479357" cy="16763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Type: commit</a:t>
            </a:r>
          </a:p>
          <a:p>
            <a:pPr algn="ctr"/>
            <a:r>
              <a:rPr lang="en-US" altLang="zh-CN" dirty="0"/>
              <a:t>Hash: vazl13</a:t>
            </a:r>
          </a:p>
          <a:p>
            <a:pPr algn="ctr"/>
            <a:r>
              <a:rPr lang="en-US" altLang="zh-CN" dirty="0"/>
              <a:t>Tree:g1ewd1</a:t>
            </a:r>
          </a:p>
          <a:p>
            <a:pPr algn="ctr"/>
            <a:r>
              <a:rPr lang="en-US" altLang="zh-CN" dirty="0" err="1"/>
              <a:t>PreviousCommit:null</a:t>
            </a:r>
            <a:endParaRPr lang="en-US" altLang="zh-CN" dirty="0"/>
          </a:p>
          <a:p>
            <a:pPr algn="ctr"/>
            <a:r>
              <a:rPr lang="en-US" altLang="zh-CN" dirty="0"/>
              <a:t>Content: “……”</a:t>
            </a:r>
            <a:endParaRPr lang="zh-CN" altLang="en-US" dirty="0"/>
          </a:p>
        </p:txBody>
      </p:sp>
      <p:sp>
        <p:nvSpPr>
          <p:cNvPr id="6" name="矩形: 圆角 5">
            <a:extLst>
              <a:ext uri="{FF2B5EF4-FFF2-40B4-BE49-F238E27FC236}">
                <a16:creationId xmlns:a16="http://schemas.microsoft.com/office/drawing/2014/main" id="{50BF6465-69FE-E8F4-1549-B5337B381C37}"/>
              </a:ext>
            </a:extLst>
          </p:cNvPr>
          <p:cNvSpPr/>
          <p:nvPr/>
        </p:nvSpPr>
        <p:spPr>
          <a:xfrm>
            <a:off x="5867400" y="8343902"/>
            <a:ext cx="3479357" cy="16763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Type: commit</a:t>
            </a:r>
          </a:p>
          <a:p>
            <a:pPr algn="ctr"/>
            <a:r>
              <a:rPr lang="en-US" altLang="zh-CN" dirty="0"/>
              <a:t>Hash: nn5323</a:t>
            </a:r>
          </a:p>
          <a:p>
            <a:pPr algn="ctr"/>
            <a:r>
              <a:rPr lang="en-US" altLang="zh-CN" dirty="0"/>
              <a:t>Tree: fsa212</a:t>
            </a:r>
          </a:p>
          <a:p>
            <a:pPr algn="ctr"/>
            <a:r>
              <a:rPr lang="en-US" altLang="zh-CN" dirty="0" err="1"/>
              <a:t>PreviousCommit</a:t>
            </a:r>
            <a:r>
              <a:rPr lang="en-US" altLang="zh-CN" dirty="0"/>
              <a:t>: vazl13</a:t>
            </a:r>
          </a:p>
          <a:p>
            <a:pPr algn="ctr"/>
            <a:r>
              <a:rPr lang="en-US" altLang="zh-CN" dirty="0"/>
              <a:t>Content: “……”</a:t>
            </a:r>
            <a:endParaRPr lang="zh-CN" altLang="en-US" dirty="0"/>
          </a:p>
        </p:txBody>
      </p:sp>
      <p:sp>
        <p:nvSpPr>
          <p:cNvPr id="8" name="矩形: 圆角 7">
            <a:extLst>
              <a:ext uri="{FF2B5EF4-FFF2-40B4-BE49-F238E27FC236}">
                <a16:creationId xmlns:a16="http://schemas.microsoft.com/office/drawing/2014/main" id="{997AABB8-7D23-1A78-A624-ADB9C39EB96F}"/>
              </a:ext>
            </a:extLst>
          </p:cNvPr>
          <p:cNvSpPr/>
          <p:nvPr/>
        </p:nvSpPr>
        <p:spPr>
          <a:xfrm>
            <a:off x="381000" y="8420100"/>
            <a:ext cx="3479357" cy="16763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Type: commit</a:t>
            </a:r>
          </a:p>
          <a:p>
            <a:pPr algn="ctr"/>
            <a:r>
              <a:rPr lang="en-US" altLang="zh-CN" dirty="0"/>
              <a:t>Hash: gfdb33</a:t>
            </a:r>
          </a:p>
          <a:p>
            <a:pPr algn="ctr"/>
            <a:r>
              <a:rPr lang="en-US" altLang="zh-CN" dirty="0"/>
              <a:t>Tree: gad24w</a:t>
            </a:r>
          </a:p>
          <a:p>
            <a:pPr algn="ctr"/>
            <a:r>
              <a:rPr lang="en-US" altLang="zh-CN" dirty="0" err="1"/>
              <a:t>PreviousCommit</a:t>
            </a:r>
            <a:r>
              <a:rPr lang="en-US" altLang="zh-CN" dirty="0"/>
              <a:t>: : nn5323</a:t>
            </a:r>
          </a:p>
          <a:p>
            <a:pPr algn="ctr"/>
            <a:r>
              <a:rPr lang="en-US" altLang="zh-CN" dirty="0"/>
              <a:t>Content: “……”</a:t>
            </a:r>
            <a:endParaRPr lang="zh-CN" altLang="en-US" dirty="0"/>
          </a:p>
        </p:txBody>
      </p:sp>
      <p:cxnSp>
        <p:nvCxnSpPr>
          <p:cNvPr id="9" name="直接箭头连接符 8">
            <a:extLst>
              <a:ext uri="{FF2B5EF4-FFF2-40B4-BE49-F238E27FC236}">
                <a16:creationId xmlns:a16="http://schemas.microsoft.com/office/drawing/2014/main" id="{27EB4D58-6CE4-1279-0106-1756C4DAB0CE}"/>
              </a:ext>
            </a:extLst>
          </p:cNvPr>
          <p:cNvCxnSpPr>
            <a:cxnSpLocks/>
          </p:cNvCxnSpPr>
          <p:nvPr/>
        </p:nvCxnSpPr>
        <p:spPr>
          <a:xfrm>
            <a:off x="4114800" y="9182101"/>
            <a:ext cx="121920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10" name="矩形: 圆角 9">
            <a:extLst>
              <a:ext uri="{FF2B5EF4-FFF2-40B4-BE49-F238E27FC236}">
                <a16:creationId xmlns:a16="http://schemas.microsoft.com/office/drawing/2014/main" id="{4A2E4516-963C-C58C-0C10-DB4522F33B73}"/>
              </a:ext>
            </a:extLst>
          </p:cNvPr>
          <p:cNvSpPr/>
          <p:nvPr/>
        </p:nvSpPr>
        <p:spPr>
          <a:xfrm>
            <a:off x="15392400" y="3788224"/>
            <a:ext cx="1345232" cy="52439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master</a:t>
            </a:r>
          </a:p>
        </p:txBody>
      </p:sp>
      <p:sp>
        <p:nvSpPr>
          <p:cNvPr id="11" name="矩形: 圆角 10">
            <a:extLst>
              <a:ext uri="{FF2B5EF4-FFF2-40B4-BE49-F238E27FC236}">
                <a16:creationId xmlns:a16="http://schemas.microsoft.com/office/drawing/2014/main" id="{E40AE4E6-D1F5-A3A6-B126-985F58B54739}"/>
              </a:ext>
            </a:extLst>
          </p:cNvPr>
          <p:cNvSpPr/>
          <p:nvPr/>
        </p:nvSpPr>
        <p:spPr>
          <a:xfrm>
            <a:off x="15392400" y="2330715"/>
            <a:ext cx="1345232" cy="52439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HEAD</a:t>
            </a:r>
          </a:p>
        </p:txBody>
      </p:sp>
      <p:cxnSp>
        <p:nvCxnSpPr>
          <p:cNvPr id="14" name="直接箭头连接符 13">
            <a:extLst>
              <a:ext uri="{FF2B5EF4-FFF2-40B4-BE49-F238E27FC236}">
                <a16:creationId xmlns:a16="http://schemas.microsoft.com/office/drawing/2014/main" id="{8B4A9F09-2BF4-3B3C-D95E-6EB43120735B}"/>
              </a:ext>
            </a:extLst>
          </p:cNvPr>
          <p:cNvCxnSpPr>
            <a:cxnSpLocks/>
          </p:cNvCxnSpPr>
          <p:nvPr/>
        </p:nvCxnSpPr>
        <p:spPr>
          <a:xfrm>
            <a:off x="9753599" y="9105901"/>
            <a:ext cx="121920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5" name="直接箭头连接符 14">
            <a:extLst>
              <a:ext uri="{FF2B5EF4-FFF2-40B4-BE49-F238E27FC236}">
                <a16:creationId xmlns:a16="http://schemas.microsoft.com/office/drawing/2014/main" id="{5C2D5230-DDD8-D285-74A2-8EE3D1C6D574}"/>
              </a:ext>
            </a:extLst>
          </p:cNvPr>
          <p:cNvCxnSpPr>
            <a:cxnSpLocks/>
          </p:cNvCxnSpPr>
          <p:nvPr/>
        </p:nvCxnSpPr>
        <p:spPr>
          <a:xfrm>
            <a:off x="16113797" y="3026227"/>
            <a:ext cx="0" cy="69550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430BC179-0886-20AE-87C7-16B0142979AB}"/>
              </a:ext>
            </a:extLst>
          </p:cNvPr>
          <p:cNvCxnSpPr>
            <a:cxnSpLocks/>
          </p:cNvCxnSpPr>
          <p:nvPr/>
        </p:nvCxnSpPr>
        <p:spPr>
          <a:xfrm>
            <a:off x="16113797" y="4407532"/>
            <a:ext cx="0" cy="69550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94678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5FDFB5D-4789-420F-9B83-9E4A6BBD057F}"/>
              </a:ext>
            </a:extLst>
          </p:cNvPr>
          <p:cNvSpPr txBox="1"/>
          <p:nvPr/>
        </p:nvSpPr>
        <p:spPr>
          <a:xfrm>
            <a:off x="872836" y="342900"/>
            <a:ext cx="82711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文件总结</a:t>
            </a:r>
            <a:endParaRPr lang="en-US" sz="7200" spc="201" dirty="0">
              <a:solidFill>
                <a:srgbClr val="737373"/>
              </a:solidFill>
              <a:ea typeface="字由点字典黑 65J"/>
            </a:endParaRPr>
          </a:p>
        </p:txBody>
      </p:sp>
      <p:sp>
        <p:nvSpPr>
          <p:cNvPr id="7" name="TextBox 3">
            <a:extLst>
              <a:ext uri="{FF2B5EF4-FFF2-40B4-BE49-F238E27FC236}">
                <a16:creationId xmlns:a16="http://schemas.microsoft.com/office/drawing/2014/main" id="{A1170071-EF0E-4E66-BA44-62D65E298D0B}"/>
              </a:ext>
            </a:extLst>
          </p:cNvPr>
          <p:cNvSpPr txBox="1"/>
          <p:nvPr/>
        </p:nvSpPr>
        <p:spPr>
          <a:xfrm>
            <a:off x="807092" y="1749895"/>
            <a:ext cx="16653876" cy="3939540"/>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文件类型：</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文件</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文件名：哈希值，与且只与原始文件内容有关。</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创建时机：</a:t>
            </a:r>
            <a:r>
              <a:rPr lang="en-US" altLang="zh-CN" sz="3200" dirty="0">
                <a:solidFill>
                  <a:srgbClr val="737373"/>
                </a:solidFill>
                <a:latin typeface="仿宋" panose="02010609060101010101" pitchFamily="49" charset="-122"/>
                <a:ea typeface="仿宋" panose="02010609060101010101" pitchFamily="49" charset="-122"/>
              </a:rPr>
              <a:t>git add</a:t>
            </a:r>
            <a:r>
              <a:rPr lang="zh-CN" altLang="en-US" sz="3200" dirty="0">
                <a:solidFill>
                  <a:srgbClr val="737373"/>
                </a:solidFill>
                <a:latin typeface="仿宋" panose="02010609060101010101" pitchFamily="49" charset="-122"/>
                <a:ea typeface="仿宋" panose="02010609060101010101" pitchFamily="49" charset="-122"/>
              </a:rPr>
              <a:t>命令执行时。</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删除时机：无。永远都不应该被删除。</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更改时机：无。永远都不应该被更改。</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主要内容：原文件内容等。</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注意事项：哪怕有很多份文件内容都相同，始终只会对应一份</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文件。</a:t>
            </a:r>
            <a:endParaRPr lang="en-US" altLang="zh-CN" sz="3200" dirty="0">
              <a:solidFill>
                <a:srgbClr val="737373"/>
              </a:solidFill>
              <a:latin typeface="仿宋" panose="02010609060101010101" pitchFamily="49" charset="-122"/>
              <a:ea typeface="仿宋" panose="02010609060101010101" pitchFamily="49" charset="-122"/>
            </a:endParaRPr>
          </a:p>
          <a:p>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9" name="TextBox 3">
            <a:extLst>
              <a:ext uri="{FF2B5EF4-FFF2-40B4-BE49-F238E27FC236}">
                <a16:creationId xmlns:a16="http://schemas.microsoft.com/office/drawing/2014/main" id="{9FA56094-65F8-4DF7-AA31-148F50785431}"/>
              </a:ext>
            </a:extLst>
          </p:cNvPr>
          <p:cNvSpPr txBox="1"/>
          <p:nvPr/>
        </p:nvSpPr>
        <p:spPr>
          <a:xfrm>
            <a:off x="851472" y="5990673"/>
            <a:ext cx="12649200" cy="3939540"/>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文件类型：</a:t>
            </a:r>
            <a:r>
              <a:rPr lang="en-US" altLang="zh-CN" sz="3200" dirty="0">
                <a:solidFill>
                  <a:srgbClr val="737373"/>
                </a:solidFill>
                <a:latin typeface="仿宋" panose="02010609060101010101" pitchFamily="49" charset="-122"/>
                <a:ea typeface="仿宋" panose="02010609060101010101" pitchFamily="49" charset="-122"/>
              </a:rPr>
              <a:t>index</a:t>
            </a:r>
            <a:r>
              <a:rPr lang="zh-CN" altLang="en-US" sz="3200" dirty="0">
                <a:solidFill>
                  <a:srgbClr val="737373"/>
                </a:solidFill>
                <a:latin typeface="仿宋" panose="02010609060101010101" pitchFamily="49" charset="-122"/>
                <a:ea typeface="仿宋" panose="02010609060101010101" pitchFamily="49" charset="-122"/>
              </a:rPr>
              <a:t>文件</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文件名：就叫</a:t>
            </a:r>
            <a:r>
              <a:rPr lang="en-US" altLang="zh-CN" sz="3200" dirty="0">
                <a:solidFill>
                  <a:srgbClr val="737373"/>
                </a:solidFill>
                <a:latin typeface="仿宋" panose="02010609060101010101" pitchFamily="49" charset="-122"/>
                <a:ea typeface="仿宋" panose="02010609060101010101" pitchFamily="49" charset="-122"/>
              </a:rPr>
              <a:t>index</a:t>
            </a:r>
            <a:r>
              <a:rPr lang="zh-CN" altLang="en-US" sz="3200" dirty="0">
                <a:solidFill>
                  <a:srgbClr val="737373"/>
                </a:solidFill>
                <a:latin typeface="仿宋" panose="02010609060101010101" pitchFamily="49" charset="-122"/>
                <a:ea typeface="仿宋" panose="02010609060101010101" pitchFamily="49" charset="-122"/>
              </a:rPr>
              <a:t>。</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创建时机：第一次</a:t>
            </a:r>
            <a:r>
              <a:rPr lang="en-US" altLang="zh-CN" sz="3200" dirty="0">
                <a:solidFill>
                  <a:srgbClr val="737373"/>
                </a:solidFill>
                <a:latin typeface="仿宋" panose="02010609060101010101" pitchFamily="49" charset="-122"/>
                <a:ea typeface="仿宋" panose="02010609060101010101" pitchFamily="49" charset="-122"/>
              </a:rPr>
              <a:t>git add</a:t>
            </a:r>
            <a:r>
              <a:rPr lang="zh-CN" altLang="en-US" sz="3200" dirty="0">
                <a:solidFill>
                  <a:srgbClr val="737373"/>
                </a:solidFill>
                <a:latin typeface="仿宋" panose="02010609060101010101" pitchFamily="49" charset="-122"/>
                <a:ea typeface="仿宋" panose="02010609060101010101" pitchFamily="49" charset="-122"/>
              </a:rPr>
              <a:t>执行时</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删除时机：无。永远都不应该被删除。</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主要内容：一条条</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的</a:t>
            </a:r>
            <a:r>
              <a:rPr lang="en-US" altLang="zh-CN" sz="3200" dirty="0">
                <a:solidFill>
                  <a:srgbClr val="737373"/>
                </a:solidFill>
                <a:latin typeface="仿宋" panose="02010609060101010101" pitchFamily="49" charset="-122"/>
                <a:ea typeface="仿宋" panose="02010609060101010101" pitchFamily="49" charset="-122"/>
              </a:rPr>
              <a:t>entry</a:t>
            </a:r>
            <a:r>
              <a:rPr lang="zh-CN" altLang="en-US" sz="3200" dirty="0">
                <a:solidFill>
                  <a:srgbClr val="737373"/>
                </a:solidFill>
                <a:latin typeface="仿宋" panose="02010609060101010101" pitchFamily="49" charset="-122"/>
                <a:ea typeface="仿宋" panose="02010609060101010101" pitchFamily="49" charset="-122"/>
              </a:rPr>
              <a:t>（文件路径</a:t>
            </a:r>
            <a:r>
              <a:rPr lang="en-US" altLang="zh-CN" sz="3200" dirty="0">
                <a:solidFill>
                  <a:srgbClr val="737373"/>
                </a:solidFill>
                <a:latin typeface="仿宋" panose="02010609060101010101" pitchFamily="49" charset="-122"/>
                <a:ea typeface="仿宋" panose="02010609060101010101" pitchFamily="49" charset="-122"/>
              </a:rPr>
              <a:t>-</a:t>
            </a:r>
            <a:r>
              <a:rPr lang="zh-CN" altLang="en-US" sz="3200" dirty="0">
                <a:solidFill>
                  <a:srgbClr val="737373"/>
                </a:solidFill>
                <a:latin typeface="仿宋" panose="02010609060101010101" pitchFamily="49" charset="-122"/>
                <a:ea typeface="仿宋" panose="02010609060101010101" pitchFamily="49" charset="-122"/>
              </a:rPr>
              <a:t>哈希值的对应关系）</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更改时机：</a:t>
            </a:r>
            <a:r>
              <a:rPr lang="en-US" altLang="zh-CN" sz="3200" dirty="0">
                <a:solidFill>
                  <a:srgbClr val="737373"/>
                </a:solidFill>
                <a:latin typeface="仿宋" panose="02010609060101010101" pitchFamily="49" charset="-122"/>
                <a:ea typeface="仿宋" panose="02010609060101010101" pitchFamily="49" charset="-122"/>
              </a:rPr>
              <a:t>add</a:t>
            </a:r>
            <a:r>
              <a:rPr lang="zh-CN" altLang="en-US" sz="3200" dirty="0">
                <a:solidFill>
                  <a:srgbClr val="737373"/>
                </a:solidFill>
                <a:latin typeface="仿宋" panose="02010609060101010101" pitchFamily="49" charset="-122"/>
                <a:ea typeface="仿宋" panose="02010609060101010101" pitchFamily="49" charset="-122"/>
              </a:rPr>
              <a:t>新文件时，增加</a:t>
            </a:r>
            <a:r>
              <a:rPr lang="en-US" altLang="zh-CN" sz="3200" dirty="0">
                <a:solidFill>
                  <a:srgbClr val="737373"/>
                </a:solidFill>
                <a:latin typeface="仿宋" panose="02010609060101010101" pitchFamily="49" charset="-122"/>
                <a:ea typeface="仿宋" panose="02010609060101010101" pitchFamily="49" charset="-122"/>
              </a:rPr>
              <a:t>entry</a:t>
            </a:r>
            <a:r>
              <a:rPr lang="zh-CN" altLang="en-US" sz="3200" dirty="0">
                <a:solidFill>
                  <a:srgbClr val="737373"/>
                </a:solidFill>
                <a:latin typeface="仿宋" panose="02010609060101010101" pitchFamily="49" charset="-122"/>
                <a:ea typeface="仿宋" panose="02010609060101010101" pitchFamily="49" charset="-122"/>
              </a:rPr>
              <a:t>，</a:t>
            </a:r>
            <a:r>
              <a:rPr lang="en-US" altLang="zh-CN" sz="3200" dirty="0">
                <a:solidFill>
                  <a:srgbClr val="737373"/>
                </a:solidFill>
                <a:latin typeface="仿宋" panose="02010609060101010101" pitchFamily="49" charset="-122"/>
                <a:ea typeface="仿宋" panose="02010609060101010101" pitchFamily="49" charset="-122"/>
              </a:rPr>
              <a:t>add</a:t>
            </a:r>
            <a:r>
              <a:rPr lang="zh-CN" altLang="en-US" sz="3200" dirty="0">
                <a:solidFill>
                  <a:srgbClr val="737373"/>
                </a:solidFill>
                <a:latin typeface="仿宋" panose="02010609060101010101" pitchFamily="49" charset="-122"/>
                <a:ea typeface="仿宋" panose="02010609060101010101" pitchFamily="49" charset="-122"/>
              </a:rPr>
              <a:t>修改的文件时，修改该</a:t>
            </a:r>
            <a:r>
              <a:rPr lang="en-US" altLang="zh-CN" sz="3200" dirty="0">
                <a:solidFill>
                  <a:srgbClr val="737373"/>
                </a:solidFill>
                <a:latin typeface="仿宋" panose="02010609060101010101" pitchFamily="49" charset="-122"/>
                <a:ea typeface="仿宋" panose="02010609060101010101" pitchFamily="49" charset="-122"/>
              </a:rPr>
              <a:t>entry</a:t>
            </a:r>
            <a:r>
              <a:rPr lang="zh-CN" altLang="en-US" sz="3200" dirty="0">
                <a:solidFill>
                  <a:srgbClr val="737373"/>
                </a:solidFill>
                <a:latin typeface="仿宋" panose="02010609060101010101" pitchFamily="49" charset="-122"/>
                <a:ea typeface="仿宋" panose="02010609060101010101" pitchFamily="49" charset="-122"/>
              </a:rPr>
              <a:t>，</a:t>
            </a:r>
            <a:r>
              <a:rPr lang="en-US" altLang="zh-CN" sz="3200" dirty="0">
                <a:solidFill>
                  <a:srgbClr val="737373"/>
                </a:solidFill>
                <a:latin typeface="仿宋" panose="02010609060101010101" pitchFamily="49" charset="-122"/>
                <a:ea typeface="仿宋" panose="02010609060101010101" pitchFamily="49" charset="-122"/>
              </a:rPr>
              <a:t>add</a:t>
            </a:r>
            <a:r>
              <a:rPr lang="zh-CN" altLang="en-US" sz="3200" dirty="0">
                <a:solidFill>
                  <a:srgbClr val="737373"/>
                </a:solidFill>
                <a:latin typeface="仿宋" panose="02010609060101010101" pitchFamily="49" charset="-122"/>
                <a:ea typeface="仿宋" panose="02010609060101010101" pitchFamily="49" charset="-122"/>
              </a:rPr>
              <a:t>删除的文件时，删除该</a:t>
            </a:r>
            <a:r>
              <a:rPr lang="en-US" altLang="zh-CN" sz="3200" dirty="0">
                <a:solidFill>
                  <a:srgbClr val="737373"/>
                </a:solidFill>
                <a:latin typeface="仿宋" panose="02010609060101010101" pitchFamily="49" charset="-122"/>
                <a:ea typeface="仿宋" panose="02010609060101010101" pitchFamily="49" charset="-122"/>
              </a:rPr>
              <a:t>entry</a:t>
            </a:r>
            <a:r>
              <a:rPr lang="zh-CN" altLang="en-US" sz="3200" dirty="0">
                <a:solidFill>
                  <a:srgbClr val="737373"/>
                </a:solidFill>
                <a:latin typeface="仿宋" panose="02010609060101010101" pitchFamily="49" charset="-122"/>
                <a:ea typeface="仿宋" panose="02010609060101010101" pitchFamily="49" charset="-122"/>
              </a:rPr>
              <a:t>。</a:t>
            </a:r>
            <a:endParaRPr lang="en-US" altLang="zh-CN" sz="3200" dirty="0">
              <a:solidFill>
                <a:srgbClr val="737373"/>
              </a:solidFill>
              <a:latin typeface="仿宋" panose="02010609060101010101" pitchFamily="49" charset="-122"/>
              <a:ea typeface="仿宋" panose="02010609060101010101" pitchFamily="49" charset="-122"/>
            </a:endParaRPr>
          </a:p>
          <a:p>
            <a:endParaRPr lang="en-US" altLang="zh-CN" sz="32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678364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5FDFB5D-4789-420F-9B83-9E4A6BBD057F}"/>
              </a:ext>
            </a:extLst>
          </p:cNvPr>
          <p:cNvSpPr txBox="1"/>
          <p:nvPr/>
        </p:nvSpPr>
        <p:spPr>
          <a:xfrm>
            <a:off x="872836" y="342900"/>
            <a:ext cx="82711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文件总结（续）</a:t>
            </a:r>
            <a:endParaRPr lang="en-US" sz="7200" spc="201" dirty="0">
              <a:solidFill>
                <a:srgbClr val="737373"/>
              </a:solidFill>
              <a:ea typeface="字由点字典黑 65J"/>
            </a:endParaRPr>
          </a:p>
        </p:txBody>
      </p:sp>
      <p:sp>
        <p:nvSpPr>
          <p:cNvPr id="7" name="TextBox 3">
            <a:extLst>
              <a:ext uri="{FF2B5EF4-FFF2-40B4-BE49-F238E27FC236}">
                <a16:creationId xmlns:a16="http://schemas.microsoft.com/office/drawing/2014/main" id="{A1170071-EF0E-4E66-BA44-62D65E298D0B}"/>
              </a:ext>
            </a:extLst>
          </p:cNvPr>
          <p:cNvSpPr txBox="1"/>
          <p:nvPr/>
        </p:nvSpPr>
        <p:spPr>
          <a:xfrm>
            <a:off x="816350" y="1943100"/>
            <a:ext cx="16653876" cy="3447098"/>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文件类型：</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文件</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文件名：哈希值，根据</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的内容生成。</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创建时机：</a:t>
            </a:r>
            <a:r>
              <a:rPr lang="en-US" altLang="zh-CN" sz="3200" dirty="0">
                <a:solidFill>
                  <a:srgbClr val="737373"/>
                </a:solidFill>
                <a:latin typeface="仿宋" panose="02010609060101010101" pitchFamily="49" charset="-122"/>
                <a:ea typeface="仿宋" panose="02010609060101010101" pitchFamily="49" charset="-122"/>
              </a:rPr>
              <a:t>git commit</a:t>
            </a:r>
            <a:r>
              <a:rPr lang="zh-CN" altLang="en-US" sz="3200" dirty="0">
                <a:solidFill>
                  <a:srgbClr val="737373"/>
                </a:solidFill>
                <a:latin typeface="仿宋" panose="02010609060101010101" pitchFamily="49" charset="-122"/>
                <a:ea typeface="仿宋" panose="02010609060101010101" pitchFamily="49" charset="-122"/>
              </a:rPr>
              <a:t>命令执行时。</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删除时机：无。永远都不应该被删除。</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更改时机：无。永远都不应该被更改。</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主要内容：按字典序升序的一条条记录（</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或</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注意事项：相同的</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（目录结构）只存一份，不会存多份，跟</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类似。</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9" name="TextBox 3">
            <a:extLst>
              <a:ext uri="{FF2B5EF4-FFF2-40B4-BE49-F238E27FC236}">
                <a16:creationId xmlns:a16="http://schemas.microsoft.com/office/drawing/2014/main" id="{9FA56094-65F8-4DF7-AA31-148F50785431}"/>
              </a:ext>
            </a:extLst>
          </p:cNvPr>
          <p:cNvSpPr txBox="1"/>
          <p:nvPr/>
        </p:nvSpPr>
        <p:spPr>
          <a:xfrm>
            <a:off x="816350" y="6134100"/>
            <a:ext cx="14423650" cy="3447098"/>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文件类型：</a:t>
            </a:r>
            <a:r>
              <a:rPr lang="en-US" altLang="zh-CN" sz="3200" dirty="0">
                <a:solidFill>
                  <a:srgbClr val="737373"/>
                </a:solidFill>
                <a:latin typeface="仿宋" panose="02010609060101010101" pitchFamily="49" charset="-122"/>
                <a:ea typeface="仿宋" panose="02010609060101010101" pitchFamily="49" charset="-122"/>
              </a:rPr>
              <a:t>commit</a:t>
            </a:r>
            <a:r>
              <a:rPr lang="zh-CN" altLang="en-US" sz="3200" dirty="0">
                <a:solidFill>
                  <a:srgbClr val="737373"/>
                </a:solidFill>
                <a:latin typeface="仿宋" panose="02010609060101010101" pitchFamily="49" charset="-122"/>
                <a:ea typeface="仿宋" panose="02010609060101010101" pitchFamily="49" charset="-122"/>
              </a:rPr>
              <a:t>文件</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文件名：哈希值，根据</a:t>
            </a:r>
            <a:r>
              <a:rPr lang="en-US" altLang="zh-CN" sz="3200" dirty="0">
                <a:solidFill>
                  <a:srgbClr val="737373"/>
                </a:solidFill>
                <a:latin typeface="仿宋" panose="02010609060101010101" pitchFamily="49" charset="-122"/>
                <a:ea typeface="仿宋" panose="02010609060101010101" pitchFamily="49" charset="-122"/>
              </a:rPr>
              <a:t>commit</a:t>
            </a:r>
            <a:r>
              <a:rPr lang="zh-CN" altLang="en-US" sz="3200" dirty="0">
                <a:solidFill>
                  <a:srgbClr val="737373"/>
                </a:solidFill>
                <a:latin typeface="仿宋" panose="02010609060101010101" pitchFamily="49" charset="-122"/>
                <a:ea typeface="仿宋" panose="02010609060101010101" pitchFamily="49" charset="-122"/>
              </a:rPr>
              <a:t>的内容生成。</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创建时机：</a:t>
            </a:r>
            <a:r>
              <a:rPr lang="en-US" altLang="zh-CN" sz="3200" dirty="0">
                <a:solidFill>
                  <a:srgbClr val="737373"/>
                </a:solidFill>
                <a:latin typeface="仿宋" panose="02010609060101010101" pitchFamily="49" charset="-122"/>
                <a:ea typeface="仿宋" panose="02010609060101010101" pitchFamily="49" charset="-122"/>
              </a:rPr>
              <a:t>git commit</a:t>
            </a:r>
            <a:r>
              <a:rPr lang="zh-CN" altLang="en-US" sz="3200" dirty="0">
                <a:solidFill>
                  <a:srgbClr val="737373"/>
                </a:solidFill>
                <a:latin typeface="仿宋" panose="02010609060101010101" pitchFamily="49" charset="-122"/>
                <a:ea typeface="仿宋" panose="02010609060101010101" pitchFamily="49" charset="-122"/>
              </a:rPr>
              <a:t>命令执行时。</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删除时机：无。永远都不应该被删除。</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更改时机：无。永远都不应该被更改。</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主要内容：其指向的根树的</a:t>
            </a:r>
            <a:r>
              <a:rPr lang="en-US" altLang="zh-CN" sz="3200" dirty="0">
                <a:solidFill>
                  <a:srgbClr val="737373"/>
                </a:solidFill>
                <a:latin typeface="仿宋" panose="02010609060101010101" pitchFamily="49" charset="-122"/>
                <a:ea typeface="仿宋" panose="02010609060101010101" pitchFamily="49" charset="-122"/>
              </a:rPr>
              <a:t>ID</a:t>
            </a:r>
            <a:r>
              <a:rPr lang="zh-CN" altLang="en-US" sz="3200" dirty="0">
                <a:solidFill>
                  <a:srgbClr val="737373"/>
                </a:solidFill>
                <a:latin typeface="仿宋" panose="02010609060101010101" pitchFamily="49" charset="-122"/>
                <a:ea typeface="仿宋" panose="02010609060101010101" pitchFamily="49" charset="-122"/>
              </a:rPr>
              <a:t>、</a:t>
            </a:r>
            <a:r>
              <a:rPr lang="en-US" altLang="zh-CN" sz="3200" dirty="0">
                <a:solidFill>
                  <a:srgbClr val="737373"/>
                </a:solidFill>
                <a:latin typeface="仿宋" panose="02010609060101010101" pitchFamily="49" charset="-122"/>
                <a:ea typeface="仿宋" panose="02010609060101010101" pitchFamily="49" charset="-122"/>
              </a:rPr>
              <a:t>author</a:t>
            </a:r>
            <a:r>
              <a:rPr lang="zh-CN" altLang="en-US" sz="3200" dirty="0">
                <a:solidFill>
                  <a:srgbClr val="737373"/>
                </a:solidFill>
                <a:latin typeface="仿宋" panose="02010609060101010101" pitchFamily="49" charset="-122"/>
                <a:ea typeface="仿宋" panose="02010609060101010101" pitchFamily="49" charset="-122"/>
              </a:rPr>
              <a:t>、</a:t>
            </a:r>
            <a:r>
              <a:rPr lang="en-US" altLang="zh-CN" sz="3200" dirty="0">
                <a:solidFill>
                  <a:srgbClr val="737373"/>
                </a:solidFill>
                <a:latin typeface="仿宋" panose="02010609060101010101" pitchFamily="49" charset="-122"/>
                <a:ea typeface="仿宋" panose="02010609060101010101" pitchFamily="49" charset="-122"/>
              </a:rPr>
              <a:t>committer</a:t>
            </a:r>
            <a:r>
              <a:rPr lang="zh-CN" altLang="en-US" sz="3200" dirty="0">
                <a:solidFill>
                  <a:srgbClr val="737373"/>
                </a:solidFill>
                <a:latin typeface="仿宋" panose="02010609060101010101" pitchFamily="49" charset="-122"/>
                <a:ea typeface="仿宋" panose="02010609060101010101" pitchFamily="49" charset="-122"/>
              </a:rPr>
              <a:t>、提交备注、</a:t>
            </a:r>
            <a:r>
              <a:rPr lang="en-US" altLang="zh-CN" sz="3200" dirty="0">
                <a:solidFill>
                  <a:srgbClr val="737373"/>
                </a:solidFill>
                <a:latin typeface="仿宋" panose="02010609060101010101" pitchFamily="49" charset="-122"/>
                <a:ea typeface="仿宋" panose="02010609060101010101" pitchFamily="49" charset="-122"/>
              </a:rPr>
              <a:t>parent</a:t>
            </a:r>
            <a:r>
              <a:rPr lang="zh-CN" altLang="en-US" sz="3200" dirty="0">
                <a:solidFill>
                  <a:srgbClr val="737373"/>
                </a:solidFill>
                <a:latin typeface="仿宋" panose="02010609060101010101" pitchFamily="49" charset="-122"/>
                <a:ea typeface="仿宋" panose="02010609060101010101" pitchFamily="49" charset="-122"/>
              </a:rPr>
              <a:t>提交等</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注意事项：相同的</a:t>
            </a:r>
            <a:r>
              <a:rPr lang="en-US" altLang="zh-CN" sz="3200" dirty="0">
                <a:solidFill>
                  <a:srgbClr val="737373"/>
                </a:solidFill>
                <a:latin typeface="仿宋" panose="02010609060101010101" pitchFamily="49" charset="-122"/>
                <a:ea typeface="仿宋" panose="02010609060101010101" pitchFamily="49" charset="-122"/>
              </a:rPr>
              <a:t>tree</a:t>
            </a:r>
            <a:r>
              <a:rPr lang="zh-CN" altLang="en-US" sz="3200" dirty="0">
                <a:solidFill>
                  <a:srgbClr val="737373"/>
                </a:solidFill>
                <a:latin typeface="仿宋" panose="02010609060101010101" pitchFamily="49" charset="-122"/>
                <a:ea typeface="仿宋" panose="02010609060101010101" pitchFamily="49" charset="-122"/>
              </a:rPr>
              <a:t>（目录结构）只存一份，不会存多份，跟</a:t>
            </a:r>
            <a:r>
              <a:rPr lang="en-US" altLang="zh-CN" sz="3200" dirty="0">
                <a:solidFill>
                  <a:srgbClr val="737373"/>
                </a:solidFill>
                <a:latin typeface="仿宋" panose="02010609060101010101" pitchFamily="49" charset="-122"/>
                <a:ea typeface="仿宋" panose="02010609060101010101" pitchFamily="49" charset="-122"/>
              </a:rPr>
              <a:t>blob</a:t>
            </a:r>
            <a:r>
              <a:rPr lang="zh-CN" altLang="en-US" sz="3200" dirty="0">
                <a:solidFill>
                  <a:srgbClr val="737373"/>
                </a:solidFill>
                <a:latin typeface="仿宋" panose="02010609060101010101" pitchFamily="49" charset="-122"/>
                <a:ea typeface="仿宋" panose="02010609060101010101" pitchFamily="49" charset="-122"/>
              </a:rPr>
              <a:t>类似。</a:t>
            </a:r>
            <a:endParaRPr lang="en-US" altLang="zh-CN" sz="32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263399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243512" y="4838700"/>
            <a:ext cx="7800975" cy="948978"/>
          </a:xfrm>
          <a:prstGeom prst="rect">
            <a:avLst/>
          </a:prstGeom>
        </p:spPr>
        <p:txBody>
          <a:bodyPr wrap="square" lIns="0" tIns="0" rIns="0" bIns="0" rtlCol="0" anchor="t">
            <a:spAutoFit/>
          </a:bodyPr>
          <a:lstStyle/>
          <a:p>
            <a:pPr algn="ctr">
              <a:lnSpc>
                <a:spcPts val="7359"/>
              </a:lnSpc>
            </a:pPr>
            <a:r>
              <a:rPr lang="zh-CN" altLang="en-US" sz="6400" dirty="0">
                <a:solidFill>
                  <a:srgbClr val="737373"/>
                </a:solidFill>
                <a:ea typeface="字由点字典黑 65J"/>
              </a:rPr>
              <a:t>命令自主实现指导篇</a:t>
            </a:r>
            <a:endParaRPr lang="en-US" sz="6400" dirty="0">
              <a:solidFill>
                <a:srgbClr val="737373"/>
              </a:solidFill>
              <a:ea typeface="字由点字典黑 65J"/>
            </a:endParaRPr>
          </a:p>
        </p:txBody>
      </p:sp>
    </p:spTree>
    <p:extLst>
      <p:ext uri="{BB962C8B-B14F-4D97-AF65-F5344CB8AC3E}">
        <p14:creationId xmlns:p14="http://schemas.microsoft.com/office/powerpoint/2010/main" val="749276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C6B7ABE-DA2B-4E29-974F-091F6CA6978B}"/>
              </a:ext>
            </a:extLst>
          </p:cNvPr>
          <p:cNvSpPr txBox="1"/>
          <p:nvPr/>
        </p:nvSpPr>
        <p:spPr>
          <a:xfrm>
            <a:off x="872836" y="342901"/>
            <a:ext cx="111667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在命令行运行你的</a:t>
            </a:r>
            <a:r>
              <a:rPr lang="en-US" altLang="zh-CN" sz="7200" spc="201" dirty="0">
                <a:solidFill>
                  <a:srgbClr val="737373"/>
                </a:solidFill>
                <a:ea typeface="字由点字典黑 65J"/>
              </a:rPr>
              <a:t>git</a:t>
            </a:r>
            <a:endParaRPr lang="en-US" sz="7200" spc="201" dirty="0">
              <a:solidFill>
                <a:srgbClr val="737373"/>
              </a:solidFill>
              <a:ea typeface="字由点字典黑 65J"/>
            </a:endParaRPr>
          </a:p>
        </p:txBody>
      </p:sp>
      <p:pic>
        <p:nvPicPr>
          <p:cNvPr id="7" name="图片 6">
            <a:extLst>
              <a:ext uri="{FF2B5EF4-FFF2-40B4-BE49-F238E27FC236}">
                <a16:creationId xmlns:a16="http://schemas.microsoft.com/office/drawing/2014/main" id="{C061C01D-46A5-4DF5-B426-CAD125546C4C}"/>
              </a:ext>
            </a:extLst>
          </p:cNvPr>
          <p:cNvPicPr>
            <a:picLocks noChangeAspect="1"/>
          </p:cNvPicPr>
          <p:nvPr/>
        </p:nvPicPr>
        <p:blipFill>
          <a:blip r:embed="rId2"/>
          <a:stretch>
            <a:fillRect/>
          </a:stretch>
        </p:blipFill>
        <p:spPr>
          <a:xfrm>
            <a:off x="997722" y="2257582"/>
            <a:ext cx="9598058" cy="3124200"/>
          </a:xfrm>
          <a:prstGeom prst="rect">
            <a:avLst/>
          </a:prstGeom>
        </p:spPr>
      </p:pic>
      <p:pic>
        <p:nvPicPr>
          <p:cNvPr id="9" name="图片 8">
            <a:extLst>
              <a:ext uri="{FF2B5EF4-FFF2-40B4-BE49-F238E27FC236}">
                <a16:creationId xmlns:a16="http://schemas.microsoft.com/office/drawing/2014/main" id="{0780C60F-BA2F-494E-8312-4118A1901DD2}"/>
              </a:ext>
            </a:extLst>
          </p:cNvPr>
          <p:cNvPicPr>
            <a:picLocks noChangeAspect="1"/>
          </p:cNvPicPr>
          <p:nvPr/>
        </p:nvPicPr>
        <p:blipFill>
          <a:blip r:embed="rId3"/>
          <a:stretch>
            <a:fillRect/>
          </a:stretch>
        </p:blipFill>
        <p:spPr>
          <a:xfrm>
            <a:off x="11963399" y="2514736"/>
            <a:ext cx="4891123" cy="2867046"/>
          </a:xfrm>
          <a:prstGeom prst="rect">
            <a:avLst/>
          </a:prstGeom>
        </p:spPr>
      </p:pic>
      <p:pic>
        <p:nvPicPr>
          <p:cNvPr id="11" name="图片 10">
            <a:extLst>
              <a:ext uri="{FF2B5EF4-FFF2-40B4-BE49-F238E27FC236}">
                <a16:creationId xmlns:a16="http://schemas.microsoft.com/office/drawing/2014/main" id="{0355740A-6F3A-40C4-A1BA-009EFC5CE0A9}"/>
              </a:ext>
            </a:extLst>
          </p:cNvPr>
          <p:cNvPicPr>
            <a:picLocks noChangeAspect="1"/>
          </p:cNvPicPr>
          <p:nvPr/>
        </p:nvPicPr>
        <p:blipFill>
          <a:blip r:embed="rId4"/>
          <a:stretch>
            <a:fillRect/>
          </a:stretch>
        </p:blipFill>
        <p:spPr>
          <a:xfrm>
            <a:off x="974221" y="6612472"/>
            <a:ext cx="3200400" cy="3193412"/>
          </a:xfrm>
          <a:prstGeom prst="rect">
            <a:avLst/>
          </a:prstGeom>
        </p:spPr>
      </p:pic>
      <p:pic>
        <p:nvPicPr>
          <p:cNvPr id="13" name="图片 12">
            <a:extLst>
              <a:ext uri="{FF2B5EF4-FFF2-40B4-BE49-F238E27FC236}">
                <a16:creationId xmlns:a16="http://schemas.microsoft.com/office/drawing/2014/main" id="{B38E028A-FA7A-4021-8BE2-8C60AFBA03D6}"/>
              </a:ext>
            </a:extLst>
          </p:cNvPr>
          <p:cNvPicPr>
            <a:picLocks noChangeAspect="1"/>
          </p:cNvPicPr>
          <p:nvPr/>
        </p:nvPicPr>
        <p:blipFill>
          <a:blip r:embed="rId5"/>
          <a:stretch>
            <a:fillRect/>
          </a:stretch>
        </p:blipFill>
        <p:spPr>
          <a:xfrm>
            <a:off x="12120134" y="6690480"/>
            <a:ext cx="4577654" cy="3329820"/>
          </a:xfrm>
          <a:prstGeom prst="rect">
            <a:avLst/>
          </a:prstGeom>
        </p:spPr>
      </p:pic>
      <p:pic>
        <p:nvPicPr>
          <p:cNvPr id="15" name="图片 14">
            <a:extLst>
              <a:ext uri="{FF2B5EF4-FFF2-40B4-BE49-F238E27FC236}">
                <a16:creationId xmlns:a16="http://schemas.microsoft.com/office/drawing/2014/main" id="{D3B3DDA9-CFAE-4EA4-9543-87D7AF3DD922}"/>
              </a:ext>
            </a:extLst>
          </p:cNvPr>
          <p:cNvPicPr>
            <a:picLocks noChangeAspect="1"/>
          </p:cNvPicPr>
          <p:nvPr/>
        </p:nvPicPr>
        <p:blipFill>
          <a:blip r:embed="rId6"/>
          <a:stretch>
            <a:fillRect/>
          </a:stretch>
        </p:blipFill>
        <p:spPr>
          <a:xfrm>
            <a:off x="4419600" y="7679272"/>
            <a:ext cx="7382268" cy="1866911"/>
          </a:xfrm>
          <a:prstGeom prst="rect">
            <a:avLst/>
          </a:prstGeom>
        </p:spPr>
      </p:pic>
      <p:sp>
        <p:nvSpPr>
          <p:cNvPr id="16" name="TextBox 3">
            <a:extLst>
              <a:ext uri="{FF2B5EF4-FFF2-40B4-BE49-F238E27FC236}">
                <a16:creationId xmlns:a16="http://schemas.microsoft.com/office/drawing/2014/main" id="{0B9057FB-2F9C-4562-A3CB-0030732D2E05}"/>
              </a:ext>
            </a:extLst>
          </p:cNvPr>
          <p:cNvSpPr txBox="1"/>
          <p:nvPr/>
        </p:nvSpPr>
        <p:spPr>
          <a:xfrm>
            <a:off x="1004843" y="1714500"/>
            <a:ext cx="7976074" cy="430887"/>
          </a:xfrm>
          <a:prstGeom prst="rect">
            <a:avLst/>
          </a:prstGeom>
        </p:spPr>
        <p:txBody>
          <a:bodyPr wrap="square" lIns="0" tIns="0" rIns="0" bIns="0" rtlCol="0" anchor="t">
            <a:spAutoFit/>
          </a:bodyPr>
          <a:lstStyle/>
          <a:p>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step1. </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编写诸如图示的主类，从</a:t>
            </a:r>
            <a:r>
              <a:rPr lang="en-US" altLang="zh-CN" sz="2800" dirty="0" err="1">
                <a:solidFill>
                  <a:srgbClr val="737373"/>
                </a:solidFill>
                <a:latin typeface="Times New Roman" panose="02020603050405020304" pitchFamily="18" charset="0"/>
                <a:ea typeface="仿宋" panose="02010609060101010101" pitchFamily="49" charset="-122"/>
                <a:cs typeface="Times New Roman" panose="02020603050405020304" pitchFamily="18" charset="0"/>
              </a:rPr>
              <a:t>args</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读取值</a:t>
            </a:r>
            <a:endPar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7" name="TextBox 3">
            <a:extLst>
              <a:ext uri="{FF2B5EF4-FFF2-40B4-BE49-F238E27FC236}">
                <a16:creationId xmlns:a16="http://schemas.microsoft.com/office/drawing/2014/main" id="{D7AB3D2F-987B-4916-9E1D-699183326A82}"/>
              </a:ext>
            </a:extLst>
          </p:cNvPr>
          <p:cNvSpPr txBox="1"/>
          <p:nvPr/>
        </p:nvSpPr>
        <p:spPr>
          <a:xfrm>
            <a:off x="12002568" y="1714500"/>
            <a:ext cx="2764503" cy="430887"/>
          </a:xfrm>
          <a:prstGeom prst="rect">
            <a:avLst/>
          </a:prstGeom>
        </p:spPr>
        <p:txBody>
          <a:bodyPr wrap="square" lIns="0" tIns="0" rIns="0" bIns="0" rtlCol="0" anchor="t">
            <a:spAutoFit/>
          </a:bodyPr>
          <a:lstStyle/>
          <a:p>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step2. </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运行该程序</a:t>
            </a:r>
            <a:endPar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8" name="TextBox 3">
            <a:extLst>
              <a:ext uri="{FF2B5EF4-FFF2-40B4-BE49-F238E27FC236}">
                <a16:creationId xmlns:a16="http://schemas.microsoft.com/office/drawing/2014/main" id="{F6CBB777-12D3-4185-9255-EE7E6DD3B2D4}"/>
              </a:ext>
            </a:extLst>
          </p:cNvPr>
          <p:cNvSpPr txBox="1"/>
          <p:nvPr/>
        </p:nvSpPr>
        <p:spPr>
          <a:xfrm>
            <a:off x="917249" y="5727553"/>
            <a:ext cx="3775364" cy="861774"/>
          </a:xfrm>
          <a:prstGeom prst="rect">
            <a:avLst/>
          </a:prstGeom>
        </p:spPr>
        <p:txBody>
          <a:bodyPr wrap="square" lIns="0" tIns="0" rIns="0" bIns="0" rtlCol="0" anchor="t">
            <a:spAutoFit/>
          </a:bodyPr>
          <a:lstStyle/>
          <a:p>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step3. </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可看到目录结构中出现</a:t>
            </a:r>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out/……/git</a:t>
            </a:r>
          </a:p>
        </p:txBody>
      </p:sp>
      <p:sp>
        <p:nvSpPr>
          <p:cNvPr id="19" name="TextBox 3">
            <a:extLst>
              <a:ext uri="{FF2B5EF4-FFF2-40B4-BE49-F238E27FC236}">
                <a16:creationId xmlns:a16="http://schemas.microsoft.com/office/drawing/2014/main" id="{2F5E42EF-8B48-4CBC-BDFF-722B92963012}"/>
              </a:ext>
            </a:extLst>
          </p:cNvPr>
          <p:cNvSpPr txBox="1"/>
          <p:nvPr/>
        </p:nvSpPr>
        <p:spPr>
          <a:xfrm>
            <a:off x="4417202" y="6312787"/>
            <a:ext cx="7543799" cy="1292662"/>
          </a:xfrm>
          <a:prstGeom prst="rect">
            <a:avLst/>
          </a:prstGeom>
        </p:spPr>
        <p:txBody>
          <a:bodyPr wrap="square" lIns="0" tIns="0" rIns="0" bIns="0" rtlCol="0" anchor="t">
            <a:spAutoFit/>
          </a:bodyPr>
          <a:lstStyle/>
          <a:p>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step4. </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将</a:t>
            </a:r>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git</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主类所在的绝对路径写入</a:t>
            </a:r>
            <a:r>
              <a:rPr lang="en-US" altLang="zh-CN" sz="2800" dirty="0" err="1">
                <a:solidFill>
                  <a:srgbClr val="737373"/>
                </a:solidFill>
                <a:latin typeface="Times New Roman" panose="02020603050405020304" pitchFamily="18" charset="0"/>
                <a:ea typeface="仿宋" panose="02010609060101010101" pitchFamily="49" charset="-122"/>
                <a:cs typeface="Times New Roman" panose="02020603050405020304" pitchFamily="18" charset="0"/>
              </a:rPr>
              <a:t>classpath</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环境变量（此处是</a:t>
            </a:r>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…/production/</a:t>
            </a:r>
            <a:r>
              <a:rPr lang="en-US" altLang="zh-CN" sz="2800" dirty="0" err="1">
                <a:solidFill>
                  <a:srgbClr val="737373"/>
                </a:solidFill>
                <a:latin typeface="Times New Roman" panose="02020603050405020304" pitchFamily="18" charset="0"/>
                <a:ea typeface="仿宋" panose="02010609060101010101" pitchFamily="49" charset="-122"/>
                <a:cs typeface="Times New Roman" panose="02020603050405020304" pitchFamily="18" charset="0"/>
              </a:rPr>
              <a:t>commandDisplay</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），如果不做这一步，你的</a:t>
            </a:r>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git</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只能在该路径下运行。</a:t>
            </a:r>
            <a:endPar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0" name="TextBox 3">
            <a:extLst>
              <a:ext uri="{FF2B5EF4-FFF2-40B4-BE49-F238E27FC236}">
                <a16:creationId xmlns:a16="http://schemas.microsoft.com/office/drawing/2014/main" id="{BA9D2E1C-3B52-4590-9ECF-D299CFC1581E}"/>
              </a:ext>
            </a:extLst>
          </p:cNvPr>
          <p:cNvSpPr txBox="1"/>
          <p:nvPr/>
        </p:nvSpPr>
        <p:spPr>
          <a:xfrm>
            <a:off x="12120134" y="6181585"/>
            <a:ext cx="5222843" cy="430887"/>
          </a:xfrm>
          <a:prstGeom prst="rect">
            <a:avLst/>
          </a:prstGeom>
        </p:spPr>
        <p:txBody>
          <a:bodyPr wrap="square" lIns="0" tIns="0" rIns="0" bIns="0" rtlCol="0" anchor="t">
            <a:spAutoFit/>
          </a:bodyPr>
          <a:lstStyle/>
          <a:p>
            <a:r>
              <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step5. </a:t>
            </a:r>
            <a:r>
              <a:rPr lang="zh-CN" altLang="en-US"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rPr>
              <a:t>在命令行中尝试运行程序</a:t>
            </a:r>
            <a:endParaRPr lang="en-US" altLang="zh-CN" sz="2800" dirty="0">
              <a:solidFill>
                <a:srgbClr val="737373"/>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1" name="文本框 20">
            <a:extLst>
              <a:ext uri="{FF2B5EF4-FFF2-40B4-BE49-F238E27FC236}">
                <a16:creationId xmlns:a16="http://schemas.microsoft.com/office/drawing/2014/main" id="{7FADC385-B18F-4513-BE45-CD2112CC2E23}"/>
              </a:ext>
            </a:extLst>
          </p:cNvPr>
          <p:cNvSpPr txBox="1"/>
          <p:nvPr/>
        </p:nvSpPr>
        <p:spPr>
          <a:xfrm>
            <a:off x="0" y="9948016"/>
            <a:ext cx="1524000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注：这里提供的是</a:t>
            </a:r>
            <a:r>
              <a:rPr lang="en-US" altLang="zh-CN" dirty="0">
                <a:latin typeface="Times New Roman" panose="02020603050405020304" pitchFamily="18" charset="0"/>
                <a:cs typeface="Times New Roman" panose="02020603050405020304" pitchFamily="18" charset="0"/>
              </a:rPr>
              <a:t>Windows10</a:t>
            </a:r>
            <a:r>
              <a:rPr lang="zh-CN" altLang="en-US" dirty="0">
                <a:latin typeface="Times New Roman" panose="02020603050405020304" pitchFamily="18" charset="0"/>
                <a:cs typeface="Times New Roman" panose="02020603050405020304" pitchFamily="18" charset="0"/>
              </a:rPr>
              <a:t>下借助</a:t>
            </a:r>
            <a:r>
              <a:rPr lang="en-US" altLang="zh-CN" dirty="0">
                <a:latin typeface="Times New Roman" panose="02020603050405020304" pitchFamily="18" charset="0"/>
                <a:cs typeface="Times New Roman" panose="02020603050405020304" pitchFamily="18" charset="0"/>
              </a:rPr>
              <a:t>IDEA</a:t>
            </a:r>
            <a:r>
              <a:rPr lang="zh-CN" altLang="en-US" dirty="0">
                <a:latin typeface="Times New Roman" panose="02020603050405020304" pitchFamily="18" charset="0"/>
                <a:cs typeface="Times New Roman" panose="02020603050405020304" pitchFamily="18" charset="0"/>
              </a:rPr>
              <a:t>的方式。其他操作系统和</a:t>
            </a:r>
            <a:r>
              <a:rPr lang="en-US" altLang="zh-CN" dirty="0">
                <a:latin typeface="Times New Roman" panose="02020603050405020304" pitchFamily="18" charset="0"/>
                <a:cs typeface="Times New Roman" panose="02020603050405020304" pitchFamily="18" charset="0"/>
              </a:rPr>
              <a:t>IDE</a:t>
            </a:r>
            <a:r>
              <a:rPr lang="zh-CN" altLang="en-US" dirty="0">
                <a:latin typeface="Times New Roman" panose="02020603050405020304" pitchFamily="18" charset="0"/>
                <a:cs typeface="Times New Roman" panose="02020603050405020304" pitchFamily="18" charset="0"/>
              </a:rPr>
              <a:t>可自行搜索解决方案和尝试。</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7212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4BF1FDD-1C58-43DE-B0E0-AB6563054334}"/>
              </a:ext>
            </a:extLst>
          </p:cNvPr>
          <p:cNvSpPr txBox="1"/>
          <p:nvPr/>
        </p:nvSpPr>
        <p:spPr>
          <a:xfrm>
            <a:off x="872836" y="342901"/>
            <a:ext cx="499456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git </a:t>
            </a:r>
            <a:r>
              <a:rPr lang="en-US" altLang="zh-CN" sz="7200" spc="201" dirty="0" err="1">
                <a:solidFill>
                  <a:srgbClr val="737373"/>
                </a:solidFill>
                <a:ea typeface="字由点字典黑 65J"/>
              </a:rPr>
              <a:t>init</a:t>
            </a:r>
            <a:r>
              <a:rPr lang="zh-CN" altLang="en-US" sz="7200" spc="201" dirty="0">
                <a:solidFill>
                  <a:srgbClr val="737373"/>
                </a:solidFill>
                <a:ea typeface="字由点字典黑 65J"/>
              </a:rPr>
              <a:t>命令</a:t>
            </a:r>
            <a:endParaRPr lang="en-US" sz="7200" spc="201" dirty="0">
              <a:solidFill>
                <a:srgbClr val="737373"/>
              </a:solidFill>
              <a:ea typeface="字由点字典黑 65J"/>
            </a:endParaRPr>
          </a:p>
        </p:txBody>
      </p:sp>
      <p:sp>
        <p:nvSpPr>
          <p:cNvPr id="3" name="TextBox 3">
            <a:extLst>
              <a:ext uri="{FF2B5EF4-FFF2-40B4-BE49-F238E27FC236}">
                <a16:creationId xmlns:a16="http://schemas.microsoft.com/office/drawing/2014/main" id="{E6019E9A-BD51-434C-AED1-C514CE4AE49F}"/>
              </a:ext>
            </a:extLst>
          </p:cNvPr>
          <p:cNvSpPr txBox="1"/>
          <p:nvPr/>
        </p:nvSpPr>
        <p:spPr>
          <a:xfrm>
            <a:off x="914400" y="2171700"/>
            <a:ext cx="11125200" cy="492443"/>
          </a:xfrm>
          <a:prstGeom prst="rect">
            <a:avLst/>
          </a:prstGeom>
        </p:spPr>
        <p:txBody>
          <a:bodyPr wrap="square" lIns="0" tIns="0" rIns="0" bIns="0" rtlCol="0" anchor="t">
            <a:spAutoFit/>
          </a:bodyPr>
          <a:lstStyle/>
          <a:p>
            <a:r>
              <a:rPr lang="zh-CN" altLang="en-US" sz="3200" dirty="0">
                <a:solidFill>
                  <a:srgbClr val="737373"/>
                </a:solidFill>
                <a:latin typeface="黑体" panose="02010609060101010101" pitchFamily="49" charset="-122"/>
                <a:ea typeface="黑体" panose="02010609060101010101" pitchFamily="49" charset="-122"/>
              </a:rPr>
              <a:t>创建</a:t>
            </a:r>
            <a:r>
              <a:rPr lang="en-US" altLang="zh-CN" sz="3200" dirty="0">
                <a:solidFill>
                  <a:srgbClr val="737373"/>
                </a:solidFill>
                <a:latin typeface="黑体" panose="02010609060101010101" pitchFamily="49" charset="-122"/>
                <a:ea typeface="黑体" panose="02010609060101010101" pitchFamily="49" charset="-122"/>
              </a:rPr>
              <a:t>.git</a:t>
            </a:r>
            <a:r>
              <a:rPr lang="zh-CN" altLang="en-US" sz="3200" dirty="0">
                <a:solidFill>
                  <a:srgbClr val="737373"/>
                </a:solidFill>
                <a:latin typeface="黑体" panose="02010609060101010101" pitchFamily="49" charset="-122"/>
                <a:ea typeface="黑体" panose="02010609060101010101" pitchFamily="49" charset="-122"/>
              </a:rPr>
              <a:t>目录及需要用到的子目录（如</a:t>
            </a:r>
            <a:r>
              <a:rPr lang="en-US" altLang="zh-CN" sz="3200" dirty="0" err="1">
                <a:solidFill>
                  <a:srgbClr val="737373"/>
                </a:solidFill>
                <a:latin typeface="黑体" panose="02010609060101010101" pitchFamily="49" charset="-122"/>
                <a:ea typeface="黑体" panose="02010609060101010101" pitchFamily="49" charset="-122"/>
              </a:rPr>
              <a:t>ojects</a:t>
            </a:r>
            <a:r>
              <a:rPr lang="zh-CN" altLang="en-US" sz="3200" dirty="0">
                <a:solidFill>
                  <a:srgbClr val="737373"/>
                </a:solidFill>
                <a:latin typeface="黑体" panose="02010609060101010101" pitchFamily="49" charset="-122"/>
                <a:ea typeface="黑体" panose="02010609060101010101" pitchFamily="49" charset="-122"/>
              </a:rPr>
              <a:t>）</a:t>
            </a:r>
            <a:endParaRPr lang="en-US" altLang="zh-CN" sz="3200" dirty="0">
              <a:solidFill>
                <a:srgbClr val="737373"/>
              </a:solidFill>
              <a:latin typeface="黑体" panose="02010609060101010101" pitchFamily="49" charset="-122"/>
              <a:ea typeface="黑体" panose="02010609060101010101" pitchFamily="49" charset="-122"/>
            </a:endParaRPr>
          </a:p>
        </p:txBody>
      </p:sp>
      <p:sp>
        <p:nvSpPr>
          <p:cNvPr id="5" name="TextBox 3">
            <a:extLst>
              <a:ext uri="{FF2B5EF4-FFF2-40B4-BE49-F238E27FC236}">
                <a16:creationId xmlns:a16="http://schemas.microsoft.com/office/drawing/2014/main" id="{A4475617-8359-4873-A727-A423A34857AD}"/>
              </a:ext>
            </a:extLst>
          </p:cNvPr>
          <p:cNvSpPr txBox="1"/>
          <p:nvPr/>
        </p:nvSpPr>
        <p:spPr>
          <a:xfrm>
            <a:off x="914400" y="3162300"/>
            <a:ext cx="2438400" cy="430887"/>
          </a:xfrm>
          <a:prstGeom prst="rect">
            <a:avLst/>
          </a:prstGeom>
        </p:spPr>
        <p:txBody>
          <a:bodyPr wrap="square" lIns="0" tIns="0" rIns="0" bIns="0" rtlCol="0" anchor="t">
            <a:spAutoFit/>
          </a:bodyPr>
          <a:lstStyle/>
          <a:p>
            <a:r>
              <a:rPr lang="zh-CN" altLang="en-US" sz="2800" dirty="0">
                <a:solidFill>
                  <a:srgbClr val="737373"/>
                </a:solidFill>
                <a:latin typeface="仿宋" panose="02010609060101010101" pitchFamily="49" charset="-122"/>
                <a:ea typeface="仿宋" panose="02010609060101010101" pitchFamily="49" charset="-122"/>
              </a:rPr>
              <a:t>伪代码略。</a:t>
            </a:r>
            <a:endParaRPr lang="en-US" altLang="zh-CN" sz="28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595752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09800" y="1897380"/>
            <a:ext cx="895350" cy="2519601"/>
          </a:xfrm>
          <a:prstGeom prst="rect">
            <a:avLst/>
          </a:prstGeom>
        </p:spPr>
        <p:txBody>
          <a:bodyPr lIns="0" tIns="0" rIns="0" bIns="0" rtlCol="0" anchor="t">
            <a:spAutoFit/>
          </a:bodyPr>
          <a:lstStyle/>
          <a:p>
            <a:pPr algn="l">
              <a:lnSpc>
                <a:spcPts val="10080"/>
              </a:lnSpc>
            </a:pPr>
            <a:r>
              <a:rPr lang="zh-CN" altLang="en-US" sz="7200" spc="201" dirty="0">
                <a:solidFill>
                  <a:srgbClr val="737373"/>
                </a:solidFill>
                <a:ea typeface="字由点字典黑 65J"/>
              </a:rPr>
              <a:t>思考</a:t>
            </a:r>
            <a:endParaRPr lang="en-US" sz="7200" spc="201" dirty="0">
              <a:solidFill>
                <a:srgbClr val="737373"/>
              </a:solidFill>
              <a:ea typeface="字由点字典黑 65J"/>
            </a:endParaRPr>
          </a:p>
        </p:txBody>
      </p:sp>
      <p:sp>
        <p:nvSpPr>
          <p:cNvPr id="3" name="TextBox 3"/>
          <p:cNvSpPr txBox="1"/>
          <p:nvPr/>
        </p:nvSpPr>
        <p:spPr>
          <a:xfrm>
            <a:off x="6096000" y="1220271"/>
            <a:ext cx="11182350" cy="3385542"/>
          </a:xfrm>
          <a:prstGeom prst="rect">
            <a:avLst/>
          </a:prstGeom>
        </p:spPr>
        <p:txBody>
          <a:bodyPr wrap="square" lIns="0" tIns="0" rIns="0" bIns="0" rtlCol="0" anchor="t">
            <a:spAutoFit/>
          </a:bodyPr>
          <a:lstStyle/>
          <a:p>
            <a:r>
              <a:rPr lang="en-US" altLang="zh-CN" sz="4400" dirty="0">
                <a:solidFill>
                  <a:srgbClr val="737373"/>
                </a:solidFill>
                <a:latin typeface="Times New Roman" panose="02020603050405020304" pitchFamily="18" charset="0"/>
                <a:ea typeface="仿宋" panose="02010609060101010101" pitchFamily="49" charset="-122"/>
              </a:rPr>
              <a:t>Git is a free and open source distributed </a:t>
            </a:r>
            <a:r>
              <a:rPr lang="en-US" altLang="zh-CN" sz="4400" b="1" dirty="0">
                <a:solidFill>
                  <a:srgbClr val="737373"/>
                </a:solidFill>
                <a:latin typeface="Times New Roman" panose="02020603050405020304" pitchFamily="18" charset="0"/>
                <a:ea typeface="仿宋" panose="02010609060101010101" pitchFamily="49" charset="-122"/>
              </a:rPr>
              <a:t>version control system</a:t>
            </a:r>
            <a:r>
              <a:rPr lang="en-US" altLang="zh-CN" sz="4400" dirty="0">
                <a:solidFill>
                  <a:srgbClr val="737373"/>
                </a:solidFill>
                <a:latin typeface="Times New Roman" panose="02020603050405020304" pitchFamily="18" charset="0"/>
                <a:ea typeface="仿宋" panose="02010609060101010101" pitchFamily="49" charset="-122"/>
              </a:rPr>
              <a:t>.</a:t>
            </a:r>
            <a:r>
              <a:rPr lang="zh-CN" altLang="en-US" sz="4400" dirty="0">
                <a:solidFill>
                  <a:srgbClr val="737373"/>
                </a:solidFill>
                <a:latin typeface="Times New Roman" panose="02020603050405020304" pitchFamily="18" charset="0"/>
                <a:ea typeface="仿宋" panose="02010609060101010101" pitchFamily="49" charset="-122"/>
              </a:rPr>
              <a:t>（</a:t>
            </a:r>
            <a:r>
              <a:rPr lang="en-US" altLang="zh-CN" sz="4400" dirty="0">
                <a:solidFill>
                  <a:srgbClr val="737373"/>
                </a:solidFill>
                <a:latin typeface="Times New Roman" panose="02020603050405020304" pitchFamily="18" charset="0"/>
                <a:ea typeface="仿宋" panose="02010609060101010101" pitchFamily="49" charset="-122"/>
              </a:rPr>
              <a:t>Git</a:t>
            </a:r>
            <a:r>
              <a:rPr lang="zh-CN" altLang="en-US" sz="4400" dirty="0">
                <a:solidFill>
                  <a:srgbClr val="737373"/>
                </a:solidFill>
                <a:latin typeface="Times New Roman" panose="02020603050405020304" pitchFamily="18" charset="0"/>
                <a:ea typeface="仿宋" panose="02010609060101010101" pitchFamily="49" charset="-122"/>
              </a:rPr>
              <a:t>是一个免费且开源的分布式</a:t>
            </a:r>
            <a:r>
              <a:rPr lang="zh-CN" altLang="en-US" sz="4400" b="1" dirty="0">
                <a:solidFill>
                  <a:srgbClr val="737373"/>
                </a:solidFill>
                <a:latin typeface="Times New Roman" panose="02020603050405020304" pitchFamily="18" charset="0"/>
                <a:ea typeface="仿宋" panose="02010609060101010101" pitchFamily="49" charset="-122"/>
              </a:rPr>
              <a:t>版本控制系统</a:t>
            </a:r>
            <a:r>
              <a:rPr lang="zh-CN" altLang="en-US" sz="4400" dirty="0">
                <a:solidFill>
                  <a:srgbClr val="737373"/>
                </a:solidFill>
                <a:latin typeface="Times New Roman" panose="02020603050405020304" pitchFamily="18" charset="0"/>
                <a:ea typeface="仿宋" panose="02010609060101010101" pitchFamily="49" charset="-122"/>
              </a:rPr>
              <a:t>。）</a:t>
            </a:r>
            <a:endParaRPr lang="en-US" altLang="zh-CN" sz="4400" dirty="0">
              <a:solidFill>
                <a:srgbClr val="737373"/>
              </a:solidFill>
              <a:latin typeface="Times New Roman" panose="02020603050405020304" pitchFamily="18" charset="0"/>
              <a:ea typeface="仿宋" panose="02010609060101010101" pitchFamily="49" charset="-122"/>
            </a:endParaRPr>
          </a:p>
          <a:p>
            <a:endParaRPr lang="en-US" altLang="zh-CN" sz="4400" dirty="0">
              <a:solidFill>
                <a:srgbClr val="737373"/>
              </a:solidFill>
              <a:latin typeface="Times New Roman" panose="02020603050405020304" pitchFamily="18" charset="0"/>
              <a:ea typeface="仿宋" panose="02010609060101010101" pitchFamily="49" charset="-122"/>
            </a:endParaRPr>
          </a:p>
          <a:p>
            <a:r>
              <a:rPr lang="zh-CN" altLang="en-US" sz="4400" dirty="0">
                <a:solidFill>
                  <a:srgbClr val="737373"/>
                </a:solidFill>
                <a:latin typeface="Times New Roman" panose="02020603050405020304" pitchFamily="18" charset="0"/>
                <a:ea typeface="仿宋" panose="02010609060101010101" pitchFamily="49" charset="-122"/>
              </a:rPr>
              <a:t>如何理解上面这句话？</a:t>
            </a:r>
            <a:endParaRPr lang="en-US" altLang="zh-CN" sz="4400" dirty="0">
              <a:solidFill>
                <a:srgbClr val="737373"/>
              </a:solidFill>
              <a:latin typeface="Times New Roman" panose="02020603050405020304" pitchFamily="18" charset="0"/>
              <a:ea typeface="仿宋" panose="02010609060101010101" pitchFamily="49" charset="-122"/>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104" b="40067"/>
          <a:stretch>
            <a:fillRect/>
          </a:stretch>
        </p:blipFill>
        <p:spPr>
          <a:xfrm>
            <a:off x="0" y="5143500"/>
            <a:ext cx="17946657" cy="5493492"/>
          </a:xfrm>
          <a:prstGeom prst="rect">
            <a:avLst/>
          </a:prstGeom>
        </p:spPr>
      </p:pic>
      <p:sp>
        <p:nvSpPr>
          <p:cNvPr id="5" name="TextBox 3">
            <a:extLst>
              <a:ext uri="{FF2B5EF4-FFF2-40B4-BE49-F238E27FC236}">
                <a16:creationId xmlns:a16="http://schemas.microsoft.com/office/drawing/2014/main" id="{4A62201D-ADBE-0F9D-2B34-74CB08DF67BA}"/>
              </a:ext>
            </a:extLst>
          </p:cNvPr>
          <p:cNvSpPr txBox="1"/>
          <p:nvPr/>
        </p:nvSpPr>
        <p:spPr>
          <a:xfrm>
            <a:off x="2209800" y="5192911"/>
            <a:ext cx="17526000" cy="1354217"/>
          </a:xfrm>
          <a:prstGeom prst="rect">
            <a:avLst/>
          </a:prstGeom>
        </p:spPr>
        <p:txBody>
          <a:bodyPr wrap="square" lIns="0" tIns="0" rIns="0" bIns="0" rtlCol="0" anchor="t">
            <a:spAutoFit/>
          </a:bodyPr>
          <a:lstStyle/>
          <a:p>
            <a:r>
              <a:rPr lang="zh-CN" altLang="en-US" sz="4400" dirty="0">
                <a:solidFill>
                  <a:srgbClr val="737373"/>
                </a:solidFill>
                <a:latin typeface="仿宋" panose="02010609060101010101" pitchFamily="49" charset="-122"/>
                <a:ea typeface="仿宋" panose="02010609060101010101" pitchFamily="49" charset="-122"/>
              </a:rPr>
              <a:t>最基础的功能：能保存每一个版本、快速切换到某个版本</a:t>
            </a:r>
            <a:endParaRPr lang="en-US" altLang="zh-CN" sz="4400" dirty="0">
              <a:solidFill>
                <a:srgbClr val="737373"/>
              </a:solidFill>
              <a:latin typeface="仿宋" panose="02010609060101010101" pitchFamily="49" charset="-122"/>
              <a:ea typeface="仿宋" panose="02010609060101010101" pitchFamily="49" charset="-122"/>
            </a:endParaRPr>
          </a:p>
          <a:p>
            <a:r>
              <a:rPr lang="zh-CN" altLang="en-US" sz="4400" dirty="0">
                <a:solidFill>
                  <a:srgbClr val="737373"/>
                </a:solidFill>
                <a:latin typeface="仿宋" panose="02010609060101010101" pitchFamily="49" charset="-122"/>
                <a:ea typeface="仿宋" panose="02010609060101010101" pitchFamily="49" charset="-122"/>
              </a:rPr>
              <a:t>进阶些的功能：比较不同版本的差异、合并两个版本</a:t>
            </a:r>
            <a:r>
              <a:rPr lang="en-US" altLang="zh-CN" sz="4400" dirty="0">
                <a:solidFill>
                  <a:srgbClr val="737373"/>
                </a:solidFill>
                <a:latin typeface="仿宋" panose="02010609060101010101" pitchFamily="49" charset="-122"/>
                <a:ea typeface="仿宋"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4BF1FDD-1C58-43DE-B0E0-AB6563054334}"/>
              </a:ext>
            </a:extLst>
          </p:cNvPr>
          <p:cNvSpPr txBox="1"/>
          <p:nvPr/>
        </p:nvSpPr>
        <p:spPr>
          <a:xfrm>
            <a:off x="685800" y="1780"/>
            <a:ext cx="12268200"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git add </a:t>
            </a:r>
            <a:r>
              <a:rPr lang="zh-CN" altLang="en-US" sz="7200" spc="201" dirty="0">
                <a:solidFill>
                  <a:srgbClr val="737373"/>
                </a:solidFill>
                <a:ea typeface="字由点字典黑 65J"/>
              </a:rPr>
              <a:t>文件名 或 </a:t>
            </a:r>
            <a:r>
              <a:rPr lang="en-US" altLang="zh-CN" sz="7200" spc="201" dirty="0">
                <a:solidFill>
                  <a:srgbClr val="737373"/>
                </a:solidFill>
                <a:ea typeface="字由点字典黑 65J"/>
              </a:rPr>
              <a:t>git add .</a:t>
            </a:r>
            <a:endParaRPr lang="en-US" sz="7200" spc="201" dirty="0">
              <a:solidFill>
                <a:srgbClr val="737373"/>
              </a:solidFill>
              <a:ea typeface="字由点字典黑 65J"/>
            </a:endParaRPr>
          </a:p>
        </p:txBody>
      </p:sp>
      <p:sp>
        <p:nvSpPr>
          <p:cNvPr id="3" name="TextBox 3">
            <a:extLst>
              <a:ext uri="{FF2B5EF4-FFF2-40B4-BE49-F238E27FC236}">
                <a16:creationId xmlns:a16="http://schemas.microsoft.com/office/drawing/2014/main" id="{F6971445-FAA7-41CE-A1C7-96CA4D5E6C53}"/>
              </a:ext>
            </a:extLst>
          </p:cNvPr>
          <p:cNvSpPr txBox="1"/>
          <p:nvPr/>
        </p:nvSpPr>
        <p:spPr>
          <a:xfrm>
            <a:off x="838200" y="1426035"/>
            <a:ext cx="4953000" cy="492443"/>
          </a:xfrm>
          <a:prstGeom prst="rect">
            <a:avLst/>
          </a:prstGeom>
        </p:spPr>
        <p:txBody>
          <a:bodyPr wrap="square" lIns="0" tIns="0" rIns="0" bIns="0" rtlCol="0" anchor="t">
            <a:spAutoFit/>
          </a:bodyPr>
          <a:lstStyle/>
          <a:p>
            <a:r>
              <a:rPr lang="zh-CN" altLang="en-US" sz="3200" dirty="0">
                <a:solidFill>
                  <a:srgbClr val="737373"/>
                </a:solidFill>
                <a:latin typeface="黑体" panose="02010609060101010101" pitchFamily="49" charset="-122"/>
                <a:ea typeface="黑体" panose="02010609060101010101" pitchFamily="49" charset="-122"/>
              </a:rPr>
              <a:t>生成相对应的</a:t>
            </a:r>
            <a:r>
              <a:rPr lang="en-US" altLang="zh-CN" sz="3200" dirty="0">
                <a:solidFill>
                  <a:srgbClr val="737373"/>
                </a:solidFill>
                <a:latin typeface="黑体" panose="02010609060101010101" pitchFamily="49" charset="-122"/>
                <a:ea typeface="黑体" panose="02010609060101010101" pitchFamily="49" charset="-122"/>
              </a:rPr>
              <a:t>blob</a:t>
            </a:r>
            <a:r>
              <a:rPr lang="zh-CN" altLang="en-US" sz="3200" dirty="0">
                <a:solidFill>
                  <a:srgbClr val="737373"/>
                </a:solidFill>
                <a:latin typeface="黑体" panose="02010609060101010101" pitchFamily="49" charset="-122"/>
                <a:ea typeface="黑体" panose="02010609060101010101" pitchFamily="49" charset="-122"/>
              </a:rPr>
              <a:t>文件：</a:t>
            </a:r>
            <a:endParaRPr lang="en-US" altLang="zh-CN" sz="3200" dirty="0">
              <a:solidFill>
                <a:srgbClr val="737373"/>
              </a:solidFill>
              <a:latin typeface="黑体" panose="02010609060101010101" pitchFamily="49" charset="-122"/>
              <a:ea typeface="黑体" panose="02010609060101010101" pitchFamily="49" charset="-122"/>
            </a:endParaRPr>
          </a:p>
        </p:txBody>
      </p:sp>
      <p:sp>
        <p:nvSpPr>
          <p:cNvPr id="4" name="TextBox 3">
            <a:extLst>
              <a:ext uri="{FF2B5EF4-FFF2-40B4-BE49-F238E27FC236}">
                <a16:creationId xmlns:a16="http://schemas.microsoft.com/office/drawing/2014/main" id="{F1405DCB-919F-4255-9928-B8625AE446D6}"/>
              </a:ext>
            </a:extLst>
          </p:cNvPr>
          <p:cNvSpPr txBox="1"/>
          <p:nvPr/>
        </p:nvSpPr>
        <p:spPr>
          <a:xfrm>
            <a:off x="838200" y="2050389"/>
            <a:ext cx="16078200" cy="2585323"/>
          </a:xfrm>
          <a:prstGeom prst="rect">
            <a:avLst/>
          </a:prstGeom>
        </p:spPr>
        <p:txBody>
          <a:bodyPr wrap="square" lIns="0" tIns="0" rIns="0" bIns="0" rtlCol="0" anchor="t">
            <a:spAutoFit/>
          </a:bodyPr>
          <a:lstStyle/>
          <a:p>
            <a:r>
              <a:rPr lang="zh-CN" altLang="en-US" sz="2800" dirty="0">
                <a:solidFill>
                  <a:srgbClr val="737373"/>
                </a:solidFill>
                <a:latin typeface="仿宋" panose="02010609060101010101" pitchFamily="49" charset="-122"/>
                <a:ea typeface="仿宋" panose="02010609060101010101" pitchFamily="49" charset="-122"/>
              </a:rPr>
              <a:t>如果该文件是新放入工作区中的文件或发生修改的文件</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遍历</a:t>
            </a:r>
            <a:r>
              <a:rPr lang="en-US" altLang="zh-CN" sz="2800" dirty="0">
                <a:solidFill>
                  <a:srgbClr val="737373"/>
                </a:solidFill>
                <a:latin typeface="仿宋" panose="02010609060101010101" pitchFamily="49" charset="-122"/>
                <a:ea typeface="仿宋" panose="02010609060101010101" pitchFamily="49" charset="-122"/>
              </a:rPr>
              <a:t>objects</a:t>
            </a:r>
            <a:r>
              <a:rPr lang="zh-CN" altLang="en-US" sz="2800" dirty="0">
                <a:solidFill>
                  <a:srgbClr val="737373"/>
                </a:solidFill>
                <a:latin typeface="仿宋" panose="02010609060101010101" pitchFamily="49" charset="-122"/>
                <a:ea typeface="仿宋" panose="02010609060101010101" pitchFamily="49" charset="-122"/>
              </a:rPr>
              <a:t>目录，看该文件对应的哈希值命名的文件是否已经存在</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如果不存在，则生成该文件对应的</a:t>
            </a:r>
            <a:r>
              <a:rPr lang="en-US" altLang="zh-CN" sz="2800" dirty="0">
                <a:solidFill>
                  <a:srgbClr val="737373"/>
                </a:solidFill>
                <a:latin typeface="仿宋" panose="02010609060101010101" pitchFamily="49" charset="-122"/>
                <a:ea typeface="仿宋" panose="02010609060101010101" pitchFamily="49" charset="-122"/>
              </a:rPr>
              <a:t>blob</a:t>
            </a:r>
            <a:r>
              <a:rPr lang="zh-CN" altLang="en-US" sz="2800" dirty="0">
                <a:solidFill>
                  <a:srgbClr val="737373"/>
                </a:solidFill>
                <a:latin typeface="仿宋" panose="02010609060101010101" pitchFamily="49" charset="-122"/>
                <a:ea typeface="仿宋" panose="02010609060101010101" pitchFamily="49" charset="-122"/>
              </a:rPr>
              <a:t>文件（</a:t>
            </a:r>
            <a:r>
              <a:rPr lang="en-US" altLang="zh-CN" sz="2800" dirty="0">
                <a:solidFill>
                  <a:srgbClr val="737373"/>
                </a:solidFill>
                <a:latin typeface="仿宋" panose="02010609060101010101" pitchFamily="49" charset="-122"/>
                <a:ea typeface="仿宋" panose="02010609060101010101" pitchFamily="49" charset="-122"/>
              </a:rPr>
              <a:t>blob</a:t>
            </a:r>
            <a:r>
              <a:rPr lang="zh-CN" altLang="en-US" sz="2800" dirty="0">
                <a:solidFill>
                  <a:srgbClr val="737373"/>
                </a:solidFill>
                <a:latin typeface="仿宋" panose="02010609060101010101" pitchFamily="49" charset="-122"/>
                <a:ea typeface="仿宋" panose="02010609060101010101" pitchFamily="49" charset="-122"/>
              </a:rPr>
              <a:t>文件名称和内容见前文）</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如果存在，则不需要重复生成一遍文件</a:t>
            </a:r>
            <a:endParaRPr lang="en-US" altLang="zh-CN" sz="2800" dirty="0">
              <a:solidFill>
                <a:srgbClr val="737373"/>
              </a:solidFill>
              <a:latin typeface="仿宋" panose="02010609060101010101" pitchFamily="49" charset="-122"/>
              <a:ea typeface="仿宋" panose="02010609060101010101" pitchFamily="49" charset="-122"/>
            </a:endParaRPr>
          </a:p>
          <a:p>
            <a:r>
              <a:rPr lang="zh-CN" altLang="en-US" sz="2800" dirty="0">
                <a:solidFill>
                  <a:srgbClr val="737373"/>
                </a:solidFill>
                <a:latin typeface="仿宋" panose="02010609060101010101" pitchFamily="49" charset="-122"/>
                <a:ea typeface="仿宋" panose="02010609060101010101" pitchFamily="49" charset="-122"/>
              </a:rPr>
              <a:t>如果该文件是从工作区删除的文件</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不需要操作</a:t>
            </a:r>
            <a:r>
              <a:rPr lang="en-US" altLang="zh-CN" sz="2800" dirty="0">
                <a:solidFill>
                  <a:srgbClr val="737373"/>
                </a:solidFill>
                <a:latin typeface="仿宋" panose="02010609060101010101" pitchFamily="49" charset="-122"/>
                <a:ea typeface="仿宋" panose="02010609060101010101" pitchFamily="49" charset="-122"/>
              </a:rPr>
              <a:t>blob</a:t>
            </a:r>
            <a:r>
              <a:rPr lang="zh-CN" altLang="en-US" sz="2800" dirty="0">
                <a:solidFill>
                  <a:srgbClr val="737373"/>
                </a:solidFill>
                <a:latin typeface="仿宋" panose="02010609060101010101" pitchFamily="49" charset="-122"/>
                <a:ea typeface="仿宋" panose="02010609060101010101" pitchFamily="49" charset="-122"/>
              </a:rPr>
              <a:t>文件</a:t>
            </a:r>
            <a:endParaRPr lang="en-US" altLang="zh-CN" sz="2800" dirty="0">
              <a:solidFill>
                <a:srgbClr val="737373"/>
              </a:solidFill>
              <a:latin typeface="仿宋" panose="02010609060101010101" pitchFamily="49" charset="-122"/>
              <a:ea typeface="仿宋" panose="02010609060101010101" pitchFamily="49" charset="-122"/>
            </a:endParaRPr>
          </a:p>
        </p:txBody>
      </p:sp>
      <p:sp>
        <p:nvSpPr>
          <p:cNvPr id="5" name="TextBox 3">
            <a:extLst>
              <a:ext uri="{FF2B5EF4-FFF2-40B4-BE49-F238E27FC236}">
                <a16:creationId xmlns:a16="http://schemas.microsoft.com/office/drawing/2014/main" id="{67742978-2EE6-4CC4-9CF0-4DC1F4B94D90}"/>
              </a:ext>
            </a:extLst>
          </p:cNvPr>
          <p:cNvSpPr txBox="1"/>
          <p:nvPr/>
        </p:nvSpPr>
        <p:spPr>
          <a:xfrm>
            <a:off x="838200" y="4967504"/>
            <a:ext cx="4953000" cy="492443"/>
          </a:xfrm>
          <a:prstGeom prst="rect">
            <a:avLst/>
          </a:prstGeom>
        </p:spPr>
        <p:txBody>
          <a:bodyPr wrap="square" lIns="0" tIns="0" rIns="0" bIns="0" rtlCol="0" anchor="t">
            <a:spAutoFit/>
          </a:bodyPr>
          <a:lstStyle/>
          <a:p>
            <a:r>
              <a:rPr lang="zh-CN" altLang="en-US" sz="3200" dirty="0">
                <a:solidFill>
                  <a:srgbClr val="737373"/>
                </a:solidFill>
                <a:latin typeface="黑体" panose="02010609060101010101" pitchFamily="49" charset="-122"/>
                <a:ea typeface="黑体" panose="02010609060101010101" pitchFamily="49" charset="-122"/>
              </a:rPr>
              <a:t>修改</a:t>
            </a:r>
            <a:r>
              <a:rPr lang="en-US" altLang="zh-CN" sz="3200" dirty="0">
                <a:solidFill>
                  <a:srgbClr val="737373"/>
                </a:solidFill>
                <a:latin typeface="黑体" panose="02010609060101010101" pitchFamily="49" charset="-122"/>
                <a:ea typeface="黑体" panose="02010609060101010101" pitchFamily="49" charset="-122"/>
              </a:rPr>
              <a:t>index</a:t>
            </a:r>
            <a:r>
              <a:rPr lang="zh-CN" altLang="en-US" sz="3200" dirty="0">
                <a:solidFill>
                  <a:srgbClr val="737373"/>
                </a:solidFill>
                <a:latin typeface="黑体" panose="02010609060101010101" pitchFamily="49" charset="-122"/>
                <a:ea typeface="黑体" panose="02010609060101010101" pitchFamily="49" charset="-122"/>
              </a:rPr>
              <a:t>文件：</a:t>
            </a:r>
            <a:endParaRPr lang="en-US" altLang="zh-CN" sz="3200" dirty="0">
              <a:solidFill>
                <a:srgbClr val="737373"/>
              </a:solidFill>
              <a:latin typeface="黑体" panose="02010609060101010101" pitchFamily="49" charset="-122"/>
              <a:ea typeface="黑体" panose="02010609060101010101" pitchFamily="49" charset="-122"/>
            </a:endParaRPr>
          </a:p>
        </p:txBody>
      </p:sp>
      <p:sp>
        <p:nvSpPr>
          <p:cNvPr id="6" name="TextBox 3">
            <a:extLst>
              <a:ext uri="{FF2B5EF4-FFF2-40B4-BE49-F238E27FC236}">
                <a16:creationId xmlns:a16="http://schemas.microsoft.com/office/drawing/2014/main" id="{0C0C8ECC-D751-43E1-9216-B7124757656B}"/>
              </a:ext>
            </a:extLst>
          </p:cNvPr>
          <p:cNvSpPr txBox="1"/>
          <p:nvPr/>
        </p:nvSpPr>
        <p:spPr>
          <a:xfrm>
            <a:off x="914400" y="5547241"/>
            <a:ext cx="13868400" cy="4739759"/>
          </a:xfrm>
          <a:prstGeom prst="rect">
            <a:avLst/>
          </a:prstGeom>
        </p:spPr>
        <p:txBody>
          <a:bodyPr wrap="square" lIns="0" tIns="0" rIns="0" bIns="0" rtlCol="0" anchor="t">
            <a:spAutoFit/>
          </a:bodyPr>
          <a:lstStyle/>
          <a:p>
            <a:r>
              <a:rPr lang="zh-CN" altLang="en-US" sz="2800" dirty="0">
                <a:solidFill>
                  <a:srgbClr val="737373"/>
                </a:solidFill>
                <a:latin typeface="仿宋" panose="02010609060101010101" pitchFamily="49" charset="-122"/>
                <a:ea typeface="仿宋" panose="02010609060101010101" pitchFamily="49" charset="-122"/>
              </a:rPr>
              <a:t>如果该文件被从工作区里删除了</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判断暂存区里是否存在该文件（名</a:t>
            </a:r>
            <a:r>
              <a:rPr lang="en-US" altLang="zh-CN" sz="2800" dirty="0">
                <a:solidFill>
                  <a:srgbClr val="737373"/>
                </a:solidFill>
                <a:latin typeface="仿宋" panose="02010609060101010101" pitchFamily="49" charset="-122"/>
                <a:ea typeface="仿宋" panose="02010609060101010101" pitchFamily="49" charset="-122"/>
              </a:rPr>
              <a:t>/</a:t>
            </a:r>
            <a:r>
              <a:rPr lang="zh-CN" altLang="en-US" sz="2800" dirty="0">
                <a:solidFill>
                  <a:srgbClr val="737373"/>
                </a:solidFill>
                <a:latin typeface="仿宋" panose="02010609060101010101" pitchFamily="49" charset="-122"/>
                <a:ea typeface="仿宋" panose="02010609060101010101" pitchFamily="49" charset="-122"/>
              </a:rPr>
              <a:t>路径）</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如果存在，则从暂存区删掉</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如果不存在，什么也不做</a:t>
            </a:r>
            <a:endParaRPr lang="en-US" altLang="zh-CN" sz="2800" dirty="0">
              <a:solidFill>
                <a:srgbClr val="737373"/>
              </a:solidFill>
              <a:latin typeface="仿宋" panose="02010609060101010101" pitchFamily="49" charset="-122"/>
              <a:ea typeface="仿宋" panose="02010609060101010101" pitchFamily="49" charset="-122"/>
            </a:endParaRPr>
          </a:p>
          <a:p>
            <a:r>
              <a:rPr lang="zh-CN" altLang="en-US" sz="2800" dirty="0">
                <a:solidFill>
                  <a:srgbClr val="737373"/>
                </a:solidFill>
                <a:latin typeface="仿宋" panose="02010609060101010101" pitchFamily="49" charset="-122"/>
                <a:ea typeface="仿宋" panose="02010609060101010101" pitchFamily="49" charset="-122"/>
              </a:rPr>
              <a:t>否则</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判断暂存区里是否存在该文件（名</a:t>
            </a:r>
            <a:r>
              <a:rPr lang="en-US" altLang="zh-CN" sz="2800" dirty="0">
                <a:solidFill>
                  <a:srgbClr val="737373"/>
                </a:solidFill>
                <a:latin typeface="仿宋" panose="02010609060101010101" pitchFamily="49" charset="-122"/>
                <a:ea typeface="仿宋" panose="02010609060101010101" pitchFamily="49" charset="-122"/>
              </a:rPr>
              <a:t>/</a:t>
            </a:r>
            <a:r>
              <a:rPr lang="zh-CN" altLang="en-US" sz="2800" dirty="0">
                <a:solidFill>
                  <a:srgbClr val="737373"/>
                </a:solidFill>
                <a:latin typeface="仿宋" panose="02010609060101010101" pitchFamily="49" charset="-122"/>
                <a:ea typeface="仿宋" panose="02010609060101010101" pitchFamily="49" charset="-122"/>
              </a:rPr>
              <a:t>路径）</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如果存在</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判断暂存区里该文件的哈希值与根据该文件重新生成的哈希值是否相同</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如果相同，则说明文件未发生变化，什么也不做，给用户提示</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r>
              <a:rPr lang="zh-CN" altLang="en-US" sz="2800" dirty="0">
                <a:solidFill>
                  <a:srgbClr val="737373"/>
                </a:solidFill>
                <a:latin typeface="仿宋" panose="02010609060101010101" pitchFamily="49" charset="-122"/>
                <a:ea typeface="仿宋" panose="02010609060101010101" pitchFamily="49" charset="-122"/>
              </a:rPr>
              <a:t>如果不同，则修改为新的哈希值</a:t>
            </a:r>
            <a:endParaRPr lang="en-US" altLang="zh-CN" sz="2800" dirty="0">
              <a:solidFill>
                <a:srgbClr val="737373"/>
              </a:solidFill>
              <a:latin typeface="仿宋" panose="02010609060101010101" pitchFamily="49" charset="-122"/>
              <a:ea typeface="仿宋" panose="02010609060101010101" pitchFamily="49" charset="-122"/>
            </a:endParaRPr>
          </a:p>
          <a:p>
            <a:r>
              <a:rPr lang="en-US" altLang="zh-CN" sz="2800" dirty="0">
                <a:solidFill>
                  <a:srgbClr val="737373"/>
                </a:solidFill>
                <a:latin typeface="仿宋" panose="02010609060101010101" pitchFamily="49" charset="-122"/>
                <a:ea typeface="仿宋" panose="02010609060101010101" pitchFamily="49" charset="-122"/>
              </a:rPr>
              <a:t>	</a:t>
            </a:r>
          </a:p>
        </p:txBody>
      </p:sp>
    </p:spTree>
    <p:extLst>
      <p:ext uri="{BB962C8B-B14F-4D97-AF65-F5344CB8AC3E}">
        <p14:creationId xmlns:p14="http://schemas.microsoft.com/office/powerpoint/2010/main" val="699945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4BF1FDD-1C58-43DE-B0E0-AB6563054334}"/>
              </a:ext>
            </a:extLst>
          </p:cNvPr>
          <p:cNvSpPr txBox="1"/>
          <p:nvPr/>
        </p:nvSpPr>
        <p:spPr>
          <a:xfrm>
            <a:off x="872836" y="342901"/>
            <a:ext cx="1200496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git rm</a:t>
            </a:r>
            <a:r>
              <a:rPr lang="zh-CN" altLang="en-US" sz="7200" spc="201" dirty="0">
                <a:solidFill>
                  <a:srgbClr val="737373"/>
                </a:solidFill>
                <a:ea typeface="字由点字典黑 65J"/>
              </a:rPr>
              <a:t> 文件名 或 </a:t>
            </a:r>
            <a:r>
              <a:rPr lang="en-US" altLang="zh-CN" sz="7200" spc="201" dirty="0">
                <a:solidFill>
                  <a:srgbClr val="737373"/>
                </a:solidFill>
                <a:ea typeface="字由点字典黑 65J"/>
              </a:rPr>
              <a:t>git rm .</a:t>
            </a:r>
            <a:endParaRPr lang="en-US" sz="7200" spc="201" dirty="0">
              <a:solidFill>
                <a:srgbClr val="737373"/>
              </a:solidFill>
              <a:ea typeface="字由点字典黑 65J"/>
            </a:endParaRPr>
          </a:p>
        </p:txBody>
      </p:sp>
      <p:sp>
        <p:nvSpPr>
          <p:cNvPr id="3" name="TextBox 3">
            <a:extLst>
              <a:ext uri="{FF2B5EF4-FFF2-40B4-BE49-F238E27FC236}">
                <a16:creationId xmlns:a16="http://schemas.microsoft.com/office/drawing/2014/main" id="{63482A5E-65F9-4F49-A990-9FD305657BC1}"/>
              </a:ext>
            </a:extLst>
          </p:cNvPr>
          <p:cNvSpPr txBox="1"/>
          <p:nvPr/>
        </p:nvSpPr>
        <p:spPr>
          <a:xfrm>
            <a:off x="892064" y="2324101"/>
            <a:ext cx="7642336" cy="492443"/>
          </a:xfrm>
          <a:prstGeom prst="rect">
            <a:avLst/>
          </a:prstGeom>
        </p:spPr>
        <p:txBody>
          <a:bodyPr wrap="square" lIns="0" tIns="0" rIns="0" bIns="0" rtlCol="0" anchor="t">
            <a:spAutoFit/>
          </a:bodyPr>
          <a:lstStyle/>
          <a:p>
            <a:r>
              <a:rPr lang="zh-CN" altLang="en-US" sz="3200" dirty="0">
                <a:solidFill>
                  <a:srgbClr val="737373"/>
                </a:solidFill>
                <a:latin typeface="黑体" panose="02010609060101010101" pitchFamily="49" charset="-122"/>
                <a:ea typeface="黑体" panose="02010609060101010101" pitchFamily="49" charset="-122"/>
              </a:rPr>
              <a:t>将指定文件从工作区和暂存区中都删除</a:t>
            </a:r>
            <a:endParaRPr lang="en-US" altLang="zh-CN" sz="3200" dirty="0">
              <a:solidFill>
                <a:srgbClr val="737373"/>
              </a:solidFill>
              <a:latin typeface="黑体" panose="02010609060101010101" pitchFamily="49" charset="-122"/>
              <a:ea typeface="黑体" panose="02010609060101010101" pitchFamily="49" charset="-122"/>
            </a:endParaRPr>
          </a:p>
        </p:txBody>
      </p:sp>
      <p:sp>
        <p:nvSpPr>
          <p:cNvPr id="4" name="TextBox 3">
            <a:extLst>
              <a:ext uri="{FF2B5EF4-FFF2-40B4-BE49-F238E27FC236}">
                <a16:creationId xmlns:a16="http://schemas.microsoft.com/office/drawing/2014/main" id="{263F050B-090D-4F66-AAA0-2A56B7254E0F}"/>
              </a:ext>
            </a:extLst>
          </p:cNvPr>
          <p:cNvSpPr txBox="1"/>
          <p:nvPr/>
        </p:nvSpPr>
        <p:spPr>
          <a:xfrm>
            <a:off x="914400" y="3162300"/>
            <a:ext cx="2438400" cy="430887"/>
          </a:xfrm>
          <a:prstGeom prst="rect">
            <a:avLst/>
          </a:prstGeom>
        </p:spPr>
        <p:txBody>
          <a:bodyPr wrap="square" lIns="0" tIns="0" rIns="0" bIns="0" rtlCol="0" anchor="t">
            <a:spAutoFit/>
          </a:bodyPr>
          <a:lstStyle/>
          <a:p>
            <a:r>
              <a:rPr lang="zh-CN" altLang="en-US" sz="2800" dirty="0">
                <a:solidFill>
                  <a:srgbClr val="737373"/>
                </a:solidFill>
                <a:latin typeface="仿宋" panose="02010609060101010101" pitchFamily="49" charset="-122"/>
                <a:ea typeface="仿宋" panose="02010609060101010101" pitchFamily="49" charset="-122"/>
              </a:rPr>
              <a:t>伪代码略。</a:t>
            </a:r>
            <a:endParaRPr lang="en-US" altLang="zh-CN" sz="28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817070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4BF1FDD-1C58-43DE-B0E0-AB6563054334}"/>
              </a:ext>
            </a:extLst>
          </p:cNvPr>
          <p:cNvSpPr txBox="1"/>
          <p:nvPr/>
        </p:nvSpPr>
        <p:spPr>
          <a:xfrm>
            <a:off x="872836" y="342901"/>
            <a:ext cx="1314796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git commit</a:t>
            </a:r>
            <a:r>
              <a:rPr lang="zh-CN" altLang="en-US" sz="7200" spc="201" dirty="0">
                <a:solidFill>
                  <a:srgbClr val="737373"/>
                </a:solidFill>
                <a:ea typeface="字由点字典黑 65J"/>
              </a:rPr>
              <a:t> </a:t>
            </a:r>
            <a:r>
              <a:rPr lang="en-US" altLang="zh-CN" sz="7200" spc="201" dirty="0">
                <a:solidFill>
                  <a:srgbClr val="737373"/>
                </a:solidFill>
                <a:ea typeface="字由点字典黑 65J"/>
              </a:rPr>
              <a:t>–m</a:t>
            </a:r>
            <a:r>
              <a:rPr lang="zh-CN" altLang="en-US" sz="7200" spc="201" dirty="0">
                <a:solidFill>
                  <a:srgbClr val="737373"/>
                </a:solidFill>
                <a:ea typeface="字由点字典黑 65J"/>
              </a:rPr>
              <a:t> </a:t>
            </a:r>
            <a:r>
              <a:rPr lang="en-US" altLang="zh-CN" sz="7200" spc="201" dirty="0">
                <a:solidFill>
                  <a:srgbClr val="737373"/>
                </a:solidFill>
                <a:ea typeface="字由点字典黑 65J"/>
              </a:rPr>
              <a:t>“xxx” </a:t>
            </a:r>
            <a:r>
              <a:rPr lang="zh-CN" altLang="en-US" sz="7200" spc="201" dirty="0">
                <a:solidFill>
                  <a:srgbClr val="737373"/>
                </a:solidFill>
                <a:ea typeface="字由点字典黑 65J"/>
              </a:rPr>
              <a:t>文件名或</a:t>
            </a:r>
            <a:r>
              <a:rPr lang="en-US" altLang="zh-CN" sz="7200" spc="201" dirty="0">
                <a:solidFill>
                  <a:srgbClr val="737373"/>
                </a:solidFill>
                <a:ea typeface="字由点字典黑 65J"/>
              </a:rPr>
              <a:t>.</a:t>
            </a:r>
            <a:endParaRPr lang="en-US" sz="7200" spc="201" dirty="0">
              <a:solidFill>
                <a:srgbClr val="737373"/>
              </a:solidFill>
              <a:ea typeface="字由点字典黑 65J"/>
            </a:endParaRPr>
          </a:p>
        </p:txBody>
      </p:sp>
      <p:sp>
        <p:nvSpPr>
          <p:cNvPr id="3" name="TextBox 3">
            <a:extLst>
              <a:ext uri="{FF2B5EF4-FFF2-40B4-BE49-F238E27FC236}">
                <a16:creationId xmlns:a16="http://schemas.microsoft.com/office/drawing/2014/main" id="{C4E9D464-E9B4-4EB1-B322-4C7CF5E170FA}"/>
              </a:ext>
            </a:extLst>
          </p:cNvPr>
          <p:cNvSpPr txBox="1"/>
          <p:nvPr/>
        </p:nvSpPr>
        <p:spPr>
          <a:xfrm>
            <a:off x="892064" y="2324101"/>
            <a:ext cx="7642336" cy="492443"/>
          </a:xfrm>
          <a:prstGeom prst="rect">
            <a:avLst/>
          </a:prstGeom>
        </p:spPr>
        <p:txBody>
          <a:bodyPr wrap="square" lIns="0" tIns="0" rIns="0" bIns="0" rtlCol="0" anchor="t">
            <a:spAutoFit/>
          </a:bodyPr>
          <a:lstStyle/>
          <a:p>
            <a:r>
              <a:rPr lang="zh-CN" altLang="en-US" sz="3200" dirty="0">
                <a:solidFill>
                  <a:srgbClr val="737373"/>
                </a:solidFill>
                <a:latin typeface="黑体" panose="02010609060101010101" pitchFamily="49" charset="-122"/>
                <a:ea typeface="黑体" panose="02010609060101010101" pitchFamily="49" charset="-122"/>
              </a:rPr>
              <a:t>将暂存区中记录的文件提交成一个版本。</a:t>
            </a:r>
            <a:endParaRPr lang="en-US" altLang="zh-CN" sz="3200" dirty="0">
              <a:solidFill>
                <a:srgbClr val="737373"/>
              </a:solidFill>
              <a:latin typeface="黑体" panose="02010609060101010101" pitchFamily="49" charset="-122"/>
              <a:ea typeface="黑体" panose="02010609060101010101" pitchFamily="49" charset="-122"/>
            </a:endParaRPr>
          </a:p>
        </p:txBody>
      </p:sp>
      <p:sp>
        <p:nvSpPr>
          <p:cNvPr id="4" name="TextBox 3">
            <a:extLst>
              <a:ext uri="{FF2B5EF4-FFF2-40B4-BE49-F238E27FC236}">
                <a16:creationId xmlns:a16="http://schemas.microsoft.com/office/drawing/2014/main" id="{D8AA295D-F03A-4182-96A6-D0B6C3711085}"/>
              </a:ext>
            </a:extLst>
          </p:cNvPr>
          <p:cNvSpPr txBox="1"/>
          <p:nvPr/>
        </p:nvSpPr>
        <p:spPr>
          <a:xfrm>
            <a:off x="914400" y="3162300"/>
            <a:ext cx="2438400" cy="430887"/>
          </a:xfrm>
          <a:prstGeom prst="rect">
            <a:avLst/>
          </a:prstGeom>
        </p:spPr>
        <p:txBody>
          <a:bodyPr wrap="square" lIns="0" tIns="0" rIns="0" bIns="0" rtlCol="0" anchor="t">
            <a:spAutoFit/>
          </a:bodyPr>
          <a:lstStyle/>
          <a:p>
            <a:r>
              <a:rPr lang="zh-CN" altLang="en-US" sz="2800" dirty="0">
                <a:solidFill>
                  <a:srgbClr val="737373"/>
                </a:solidFill>
                <a:latin typeface="仿宋" panose="02010609060101010101" pitchFamily="49" charset="-122"/>
                <a:ea typeface="仿宋" panose="02010609060101010101" pitchFamily="49" charset="-122"/>
              </a:rPr>
              <a:t>伪代码略。</a:t>
            </a:r>
            <a:endParaRPr lang="en-US" altLang="zh-CN" sz="28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913738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97910" y="1943100"/>
            <a:ext cx="3424404" cy="3424404"/>
          </a:xfrm>
          <a:prstGeom prst="rect">
            <a:avLst/>
          </a:prstGeom>
        </p:spPr>
      </p:pic>
      <p:sp>
        <p:nvSpPr>
          <p:cNvPr id="2" name="TextBox 2"/>
          <p:cNvSpPr txBox="1"/>
          <p:nvPr/>
        </p:nvSpPr>
        <p:spPr>
          <a:xfrm>
            <a:off x="5980232" y="2275758"/>
            <a:ext cx="5659760" cy="1711056"/>
          </a:xfrm>
          <a:prstGeom prst="rect">
            <a:avLst/>
          </a:prstGeom>
        </p:spPr>
        <p:txBody>
          <a:bodyPr lIns="0" tIns="0" rIns="0" bIns="0" rtlCol="0" anchor="t">
            <a:spAutoFit/>
          </a:bodyPr>
          <a:lstStyle/>
          <a:p>
            <a:pPr algn="ctr">
              <a:lnSpc>
                <a:spcPts val="13200"/>
              </a:lnSpc>
            </a:pPr>
            <a:r>
              <a:rPr lang="en-US" sz="12000" dirty="0">
                <a:solidFill>
                  <a:srgbClr val="737373"/>
                </a:solidFill>
                <a:latin typeface="思源宋体-粗体"/>
              </a:rPr>
              <a:t>Thanks</a:t>
            </a:r>
          </a:p>
        </p:txBody>
      </p:sp>
      <p:sp>
        <p:nvSpPr>
          <p:cNvPr id="3" name="TextBox 3"/>
          <p:cNvSpPr txBox="1"/>
          <p:nvPr/>
        </p:nvSpPr>
        <p:spPr>
          <a:xfrm>
            <a:off x="7677395" y="4101114"/>
            <a:ext cx="2265435" cy="507467"/>
          </a:xfrm>
          <a:prstGeom prst="rect">
            <a:avLst/>
          </a:prstGeom>
        </p:spPr>
        <p:txBody>
          <a:bodyPr lIns="0" tIns="0" rIns="0" bIns="0" rtlCol="0" anchor="t">
            <a:spAutoFit/>
          </a:bodyPr>
          <a:lstStyle/>
          <a:p>
            <a:pPr algn="ctr">
              <a:lnSpc>
                <a:spcPts val="3960"/>
              </a:lnSpc>
            </a:pPr>
            <a:r>
              <a:rPr lang="en-US" sz="3600" spc="594" dirty="0" err="1">
                <a:solidFill>
                  <a:srgbClr val="737373"/>
                </a:solidFill>
                <a:ea typeface="思源宋体-粗体"/>
              </a:rPr>
              <a:t>谢谢观看</a:t>
            </a:r>
            <a:endParaRPr lang="en-US" sz="3600" spc="594" dirty="0">
              <a:solidFill>
                <a:srgbClr val="737373"/>
              </a:solidFill>
              <a:ea typeface="思源宋体-粗体"/>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339" t="40923" r="22713" b="52599"/>
          <a:stretch>
            <a:fillRect/>
          </a:stretch>
        </p:blipFill>
        <p:spPr>
          <a:xfrm>
            <a:off x="6298932" y="3937831"/>
            <a:ext cx="5062462" cy="97965"/>
          </a:xfrm>
          <a:prstGeom prst="rect">
            <a:avLst/>
          </a:prstGeom>
        </p:spPr>
      </p:pic>
      <p:pic>
        <p:nvPicPr>
          <p:cNvPr id="11" name="Picture 3">
            <a:extLst>
              <a:ext uri="{FF2B5EF4-FFF2-40B4-BE49-F238E27FC236}">
                <a16:creationId xmlns:a16="http://schemas.microsoft.com/office/drawing/2014/main" id="{699EFCF1-4712-4B25-8E97-1F9D21395F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5004" t="40037" r="25004" b="52869"/>
          <a:stretch>
            <a:fillRect/>
          </a:stretch>
        </p:blipFill>
        <p:spPr>
          <a:xfrm>
            <a:off x="9601200" y="9240396"/>
            <a:ext cx="1420372" cy="31880"/>
          </a:xfrm>
          <a:prstGeom prst="rect">
            <a:avLst/>
          </a:prstGeom>
        </p:spPr>
      </p:pic>
      <p:pic>
        <p:nvPicPr>
          <p:cNvPr id="12" name="Picture 4">
            <a:extLst>
              <a:ext uri="{FF2B5EF4-FFF2-40B4-BE49-F238E27FC236}">
                <a16:creationId xmlns:a16="http://schemas.microsoft.com/office/drawing/2014/main" id="{47DD241F-5383-4CC7-BE0B-C1372BC31D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5004" t="40037" r="25004" b="52869"/>
          <a:stretch>
            <a:fillRect/>
          </a:stretch>
        </p:blipFill>
        <p:spPr>
          <a:xfrm>
            <a:off x="7266428" y="9224456"/>
            <a:ext cx="1420372" cy="31880"/>
          </a:xfrm>
          <a:prstGeom prst="rect">
            <a:avLst/>
          </a:prstGeom>
        </p:spPr>
      </p:pic>
      <p:sp>
        <p:nvSpPr>
          <p:cNvPr id="13" name="TextBox 12">
            <a:extLst>
              <a:ext uri="{FF2B5EF4-FFF2-40B4-BE49-F238E27FC236}">
                <a16:creationId xmlns:a16="http://schemas.microsoft.com/office/drawing/2014/main" id="{EBDF2F56-3356-4541-98F0-27EFA1CBA19C}"/>
              </a:ext>
            </a:extLst>
          </p:cNvPr>
          <p:cNvSpPr txBox="1"/>
          <p:nvPr/>
        </p:nvSpPr>
        <p:spPr>
          <a:xfrm>
            <a:off x="8810112" y="9042643"/>
            <a:ext cx="714888" cy="363626"/>
          </a:xfrm>
          <a:prstGeom prst="rect">
            <a:avLst/>
          </a:prstGeom>
        </p:spPr>
        <p:txBody>
          <a:bodyPr wrap="square" lIns="0" tIns="0" rIns="0" bIns="0" rtlCol="0" anchor="t">
            <a:spAutoFit/>
          </a:bodyPr>
          <a:lstStyle/>
          <a:p>
            <a:pPr algn="l">
              <a:lnSpc>
                <a:spcPts val="2960"/>
              </a:lnSpc>
            </a:pPr>
            <a:r>
              <a:rPr lang="en-US" sz="2114" dirty="0">
                <a:solidFill>
                  <a:srgbClr val="737373"/>
                </a:solidFill>
                <a:latin typeface="字由点字典黑 65J"/>
              </a:rPr>
              <a:t>2022</a:t>
            </a:r>
          </a:p>
        </p:txBody>
      </p:sp>
      <p:sp>
        <p:nvSpPr>
          <p:cNvPr id="14" name="TextBox 3">
            <a:extLst>
              <a:ext uri="{FF2B5EF4-FFF2-40B4-BE49-F238E27FC236}">
                <a16:creationId xmlns:a16="http://schemas.microsoft.com/office/drawing/2014/main" id="{C68C04E0-756F-4EE4-927C-098EEEF39F15}"/>
              </a:ext>
            </a:extLst>
          </p:cNvPr>
          <p:cNvSpPr txBox="1"/>
          <p:nvPr/>
        </p:nvSpPr>
        <p:spPr>
          <a:xfrm>
            <a:off x="838200" y="6300187"/>
            <a:ext cx="17373600" cy="1969770"/>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声明：</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本文所列出的伪代码仅供参考，不保证完全正确或易于实现。</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若您发现本文存在任何疏漏或错误，请与本人联系反馈，感谢您对教育事业做出的贡献。</a:t>
            </a:r>
            <a:endParaRPr lang="en-US" altLang="zh-CN" sz="3200" dirty="0">
              <a:solidFill>
                <a:srgbClr val="737373"/>
              </a:solidFill>
              <a:latin typeface="仿宋" panose="02010609060101010101" pitchFamily="49" charset="-122"/>
              <a:ea typeface="仿宋" panose="02010609060101010101" pitchFamily="49" charset="-122"/>
            </a:endParaRPr>
          </a:p>
          <a:p>
            <a:r>
              <a:rPr lang="zh-CN" altLang="en-US" sz="3200" dirty="0">
                <a:solidFill>
                  <a:srgbClr val="737373"/>
                </a:solidFill>
                <a:latin typeface="仿宋" panose="02010609060101010101" pitchFamily="49" charset="-122"/>
                <a:ea typeface="仿宋" panose="02010609060101010101" pitchFamily="49" charset="-122"/>
              </a:rPr>
              <a:t>转载本文需注明出处。</a:t>
            </a:r>
            <a:endParaRPr lang="en-US" altLang="zh-CN" sz="3200" dirty="0">
              <a:solidFill>
                <a:srgbClr val="737373"/>
              </a:solidFill>
              <a:latin typeface="仿宋" panose="02010609060101010101" pitchFamily="49" charset="-122"/>
              <a:ea typeface="仿宋"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187166" y="7147683"/>
            <a:ext cx="11182350" cy="677108"/>
          </a:xfrm>
          <a:prstGeom prst="rect">
            <a:avLst/>
          </a:prstGeom>
        </p:spPr>
        <p:txBody>
          <a:bodyPr wrap="square" lIns="0" tIns="0" rIns="0" bIns="0" rtlCol="0" anchor="t">
            <a:spAutoFit/>
          </a:bodyPr>
          <a:lstStyle/>
          <a:p>
            <a:r>
              <a:rPr lang="en-US" altLang="zh-CN" sz="4400" dirty="0">
                <a:solidFill>
                  <a:srgbClr val="737373"/>
                </a:solidFill>
                <a:latin typeface="仿宋" panose="02010609060101010101" pitchFamily="49" charset="-122"/>
                <a:ea typeface="仿宋" panose="02010609060101010101" pitchFamily="49" charset="-122"/>
              </a:rPr>
              <a:t>——</a:t>
            </a:r>
            <a:r>
              <a:rPr lang="zh-CN" altLang="en-US" sz="4400" dirty="0">
                <a:solidFill>
                  <a:srgbClr val="737373"/>
                </a:solidFill>
                <a:latin typeface="仿宋" panose="02010609060101010101" pitchFamily="49" charset="-122"/>
                <a:ea typeface="仿宋" panose="02010609060101010101" pitchFamily="49" charset="-122"/>
              </a:rPr>
              <a:t>一种的淳朴却有效的版本控制方式</a:t>
            </a:r>
            <a:endParaRPr lang="en-US" altLang="zh-CN" sz="4400" dirty="0">
              <a:solidFill>
                <a:srgbClr val="737373"/>
              </a:solidFill>
              <a:latin typeface="仿宋" panose="02010609060101010101" pitchFamily="49" charset="-122"/>
              <a:ea typeface="仿宋" panose="02010609060101010101" pitchFamily="49" charset="-122"/>
            </a:endParaRPr>
          </a:p>
        </p:txBody>
      </p:sp>
      <p:pic>
        <p:nvPicPr>
          <p:cNvPr id="6" name="图片 5">
            <a:extLst>
              <a:ext uri="{FF2B5EF4-FFF2-40B4-BE49-F238E27FC236}">
                <a16:creationId xmlns:a16="http://schemas.microsoft.com/office/drawing/2014/main" id="{EFF49DC8-8994-4092-9427-23AF652BBFDE}"/>
              </a:ext>
            </a:extLst>
          </p:cNvPr>
          <p:cNvPicPr>
            <a:picLocks noChangeAspect="1"/>
          </p:cNvPicPr>
          <p:nvPr/>
        </p:nvPicPr>
        <p:blipFill>
          <a:blip r:embed="rId2"/>
          <a:stretch>
            <a:fillRect/>
          </a:stretch>
        </p:blipFill>
        <p:spPr>
          <a:xfrm>
            <a:off x="838200" y="1943100"/>
            <a:ext cx="6381050" cy="3748092"/>
          </a:xfrm>
          <a:prstGeom prst="rect">
            <a:avLst/>
          </a:prstGeom>
        </p:spPr>
      </p:pic>
      <p:cxnSp>
        <p:nvCxnSpPr>
          <p:cNvPr id="10" name="直接箭头连接符 9">
            <a:extLst>
              <a:ext uri="{FF2B5EF4-FFF2-40B4-BE49-F238E27FC236}">
                <a16:creationId xmlns:a16="http://schemas.microsoft.com/office/drawing/2014/main" id="{6F85ACA2-0118-4572-B2AE-C7F20DF02F9E}"/>
              </a:ext>
            </a:extLst>
          </p:cNvPr>
          <p:cNvCxnSpPr>
            <a:cxnSpLocks/>
          </p:cNvCxnSpPr>
          <p:nvPr/>
        </p:nvCxnSpPr>
        <p:spPr>
          <a:xfrm>
            <a:off x="3352800" y="4229100"/>
            <a:ext cx="52578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3" name="左大括号 12">
            <a:extLst>
              <a:ext uri="{FF2B5EF4-FFF2-40B4-BE49-F238E27FC236}">
                <a16:creationId xmlns:a16="http://schemas.microsoft.com/office/drawing/2014/main" id="{6E0979D7-A0FA-4617-9159-04DDF2051114}"/>
              </a:ext>
            </a:extLst>
          </p:cNvPr>
          <p:cNvSpPr/>
          <p:nvPr/>
        </p:nvSpPr>
        <p:spPr>
          <a:xfrm>
            <a:off x="8860544" y="3139317"/>
            <a:ext cx="620714" cy="2156584"/>
          </a:xfrm>
          <a:prstGeom prst="lef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4" name="TextBox 3">
            <a:extLst>
              <a:ext uri="{FF2B5EF4-FFF2-40B4-BE49-F238E27FC236}">
                <a16:creationId xmlns:a16="http://schemas.microsoft.com/office/drawing/2014/main" id="{187E0B62-4EEE-4F06-BF2D-C41AC490C8D5}"/>
              </a:ext>
            </a:extLst>
          </p:cNvPr>
          <p:cNvSpPr txBox="1"/>
          <p:nvPr/>
        </p:nvSpPr>
        <p:spPr>
          <a:xfrm>
            <a:off x="800100" y="5690531"/>
            <a:ext cx="7086600" cy="700090"/>
          </a:xfrm>
          <a:prstGeom prst="rect">
            <a:avLst/>
          </a:prstGeom>
        </p:spPr>
        <p:txBody>
          <a:bodyPr wrap="square" lIns="0" tIns="0" rIns="0" bIns="0" rtlCol="0" anchor="t">
            <a:spAutoFit/>
          </a:bodyPr>
          <a:lstStyle/>
          <a:p>
            <a:r>
              <a:rPr lang="zh-CN" altLang="en-US" sz="4400" b="1" dirty="0">
                <a:solidFill>
                  <a:srgbClr val="737373"/>
                </a:solidFill>
                <a:latin typeface="仿宋" panose="02010609060101010101" pitchFamily="49" charset="-122"/>
                <a:ea typeface="仿宋" panose="02010609060101010101" pitchFamily="49" charset="-122"/>
              </a:rPr>
              <a:t>工作区：平时写作的空间</a:t>
            </a:r>
            <a:endParaRPr lang="en-US" altLang="zh-CN" sz="4400" b="1" dirty="0">
              <a:solidFill>
                <a:srgbClr val="737373"/>
              </a:solidFill>
              <a:latin typeface="仿宋" panose="02010609060101010101" pitchFamily="49" charset="-122"/>
              <a:ea typeface="仿宋" panose="02010609060101010101" pitchFamily="49" charset="-122"/>
            </a:endParaRPr>
          </a:p>
        </p:txBody>
      </p:sp>
      <p:sp>
        <p:nvSpPr>
          <p:cNvPr id="15" name="TextBox 3">
            <a:extLst>
              <a:ext uri="{FF2B5EF4-FFF2-40B4-BE49-F238E27FC236}">
                <a16:creationId xmlns:a16="http://schemas.microsoft.com/office/drawing/2014/main" id="{A9DDB6B4-9314-4AA0-9C53-BA3A3EDC822E}"/>
              </a:ext>
            </a:extLst>
          </p:cNvPr>
          <p:cNvSpPr txBox="1"/>
          <p:nvPr/>
        </p:nvSpPr>
        <p:spPr>
          <a:xfrm>
            <a:off x="9144000" y="5713513"/>
            <a:ext cx="7772400" cy="677108"/>
          </a:xfrm>
          <a:prstGeom prst="rect">
            <a:avLst/>
          </a:prstGeom>
        </p:spPr>
        <p:txBody>
          <a:bodyPr wrap="square" lIns="0" tIns="0" rIns="0" bIns="0" rtlCol="0" anchor="t">
            <a:spAutoFit/>
          </a:bodyPr>
          <a:lstStyle/>
          <a:p>
            <a:r>
              <a:rPr lang="zh-CN" altLang="en-US" sz="4400" b="1" dirty="0">
                <a:solidFill>
                  <a:srgbClr val="737373"/>
                </a:solidFill>
                <a:latin typeface="仿宋" panose="02010609060101010101" pitchFamily="49" charset="-122"/>
                <a:ea typeface="仿宋" panose="02010609060101010101" pitchFamily="49" charset="-122"/>
              </a:rPr>
              <a:t>版本库：保存历史版本的空间</a:t>
            </a:r>
            <a:endParaRPr lang="en-US" altLang="zh-CN" sz="4400" b="1" dirty="0">
              <a:solidFill>
                <a:srgbClr val="737373"/>
              </a:solidFill>
              <a:latin typeface="仿宋" panose="02010609060101010101" pitchFamily="49" charset="-122"/>
              <a:ea typeface="仿宋" panose="02010609060101010101" pitchFamily="49" charset="-122"/>
            </a:endParaRPr>
          </a:p>
        </p:txBody>
      </p:sp>
      <p:sp>
        <p:nvSpPr>
          <p:cNvPr id="16" name="TextBox 2">
            <a:extLst>
              <a:ext uri="{FF2B5EF4-FFF2-40B4-BE49-F238E27FC236}">
                <a16:creationId xmlns:a16="http://schemas.microsoft.com/office/drawing/2014/main" id="{5926EDFD-E6FE-4E7F-ADB3-F1F7A919651F}"/>
              </a:ext>
            </a:extLst>
          </p:cNvPr>
          <p:cNvSpPr txBox="1"/>
          <p:nvPr/>
        </p:nvSpPr>
        <p:spPr>
          <a:xfrm>
            <a:off x="872836" y="342902"/>
            <a:ext cx="133765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大学生常做的一种版本控制</a:t>
            </a:r>
            <a:endParaRPr lang="en-US" sz="7200" spc="201" dirty="0">
              <a:solidFill>
                <a:srgbClr val="737373"/>
              </a:solidFill>
              <a:ea typeface="字由点字典黑 65J"/>
            </a:endParaRPr>
          </a:p>
        </p:txBody>
      </p:sp>
      <p:pic>
        <p:nvPicPr>
          <p:cNvPr id="4" name="图片 3">
            <a:extLst>
              <a:ext uri="{FF2B5EF4-FFF2-40B4-BE49-F238E27FC236}">
                <a16:creationId xmlns:a16="http://schemas.microsoft.com/office/drawing/2014/main" id="{B89D5A6C-10AD-4939-B5D8-220B7D373F02}"/>
              </a:ext>
            </a:extLst>
          </p:cNvPr>
          <p:cNvPicPr>
            <a:picLocks noChangeAspect="1"/>
          </p:cNvPicPr>
          <p:nvPr/>
        </p:nvPicPr>
        <p:blipFill>
          <a:blip r:embed="rId3"/>
          <a:stretch>
            <a:fillRect/>
          </a:stretch>
        </p:blipFill>
        <p:spPr>
          <a:xfrm>
            <a:off x="9481258" y="1940300"/>
            <a:ext cx="7435142" cy="3748092"/>
          </a:xfrm>
          <a:prstGeom prst="rect">
            <a:avLst/>
          </a:prstGeom>
        </p:spPr>
      </p:pic>
      <p:sp>
        <p:nvSpPr>
          <p:cNvPr id="12" name="TextBox 3">
            <a:extLst>
              <a:ext uri="{FF2B5EF4-FFF2-40B4-BE49-F238E27FC236}">
                <a16:creationId xmlns:a16="http://schemas.microsoft.com/office/drawing/2014/main" id="{B690B929-7CA6-48F0-8B5B-2453E1BD43C8}"/>
              </a:ext>
            </a:extLst>
          </p:cNvPr>
          <p:cNvSpPr txBox="1"/>
          <p:nvPr/>
        </p:nvSpPr>
        <p:spPr>
          <a:xfrm>
            <a:off x="1629922" y="8375579"/>
            <a:ext cx="15028156" cy="677108"/>
          </a:xfrm>
          <a:prstGeom prst="rect">
            <a:avLst/>
          </a:prstGeom>
        </p:spPr>
        <p:txBody>
          <a:bodyPr wrap="square" lIns="0" tIns="0" rIns="0" bIns="0" rtlCol="0" anchor="t">
            <a:spAutoFit/>
          </a:bodyPr>
          <a:lstStyle/>
          <a:p>
            <a:r>
              <a:rPr lang="zh-CN" altLang="en-US" sz="4400" b="1" dirty="0">
                <a:solidFill>
                  <a:srgbClr val="737373"/>
                </a:solidFill>
                <a:latin typeface="仿宋" panose="02010609060101010101" pitchFamily="49" charset="-122"/>
                <a:ea typeface="仿宋" panose="02010609060101010101" pitchFamily="49" charset="-122"/>
              </a:rPr>
              <a:t>如果你这么做过，恭喜你，你跟</a:t>
            </a:r>
            <a:r>
              <a:rPr lang="en-US" altLang="zh-CN" sz="4400" b="1" dirty="0">
                <a:solidFill>
                  <a:srgbClr val="737373"/>
                </a:solidFill>
                <a:latin typeface="仿宋" panose="02010609060101010101" pitchFamily="49" charset="-122"/>
                <a:ea typeface="仿宋" panose="02010609060101010101" pitchFamily="49" charset="-122"/>
              </a:rPr>
              <a:t>git</a:t>
            </a:r>
            <a:r>
              <a:rPr lang="zh-CN" altLang="en-US" sz="4400" b="1" dirty="0">
                <a:solidFill>
                  <a:srgbClr val="737373"/>
                </a:solidFill>
                <a:latin typeface="仿宋" panose="02010609060101010101" pitchFamily="49" charset="-122"/>
                <a:ea typeface="仿宋" panose="02010609060101010101" pitchFamily="49" charset="-122"/>
              </a:rPr>
              <a:t>的发明人英雄所见略同！</a:t>
            </a:r>
            <a:endParaRPr lang="en-US" altLang="zh-CN" sz="4400" b="1"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25610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52500" y="6039100"/>
            <a:ext cx="17030700" cy="677108"/>
          </a:xfrm>
          <a:prstGeom prst="rect">
            <a:avLst/>
          </a:prstGeom>
        </p:spPr>
        <p:txBody>
          <a:bodyPr wrap="square" lIns="0" tIns="0" rIns="0" bIns="0" rtlCol="0" anchor="t">
            <a:spAutoFit/>
          </a:bodyPr>
          <a:lstStyle/>
          <a:p>
            <a:r>
              <a:rPr lang="en-US" altLang="zh-CN" sz="4400" dirty="0">
                <a:solidFill>
                  <a:srgbClr val="737373"/>
                </a:solidFill>
                <a:latin typeface="仿宋" panose="02010609060101010101" pitchFamily="49" charset="-122"/>
                <a:ea typeface="仿宋" panose="02010609060101010101" pitchFamily="49" charset="-122"/>
              </a:rPr>
              <a:t>.git/objects</a:t>
            </a:r>
            <a:r>
              <a:rPr lang="zh-CN" altLang="en-US" sz="4400" dirty="0">
                <a:solidFill>
                  <a:srgbClr val="737373"/>
                </a:solidFill>
                <a:latin typeface="仿宋" panose="02010609060101010101" pitchFamily="49" charset="-122"/>
                <a:ea typeface="仿宋" panose="02010609060101010101" pitchFamily="49" charset="-122"/>
              </a:rPr>
              <a:t>目录就相当于“历史版本”文件夹，存放着</a:t>
            </a:r>
            <a:r>
              <a:rPr lang="zh-CN" altLang="en-US" sz="4400" u="sng" dirty="0">
                <a:solidFill>
                  <a:srgbClr val="737373"/>
                </a:solidFill>
                <a:latin typeface="仿宋" panose="02010609060101010101" pitchFamily="49" charset="-122"/>
                <a:ea typeface="仿宋" panose="02010609060101010101" pitchFamily="49" charset="-122"/>
              </a:rPr>
              <a:t>每一个版本</a:t>
            </a:r>
            <a:r>
              <a:rPr lang="zh-CN" altLang="en-US" sz="4400" dirty="0">
                <a:solidFill>
                  <a:srgbClr val="737373"/>
                </a:solidFill>
                <a:latin typeface="仿宋" panose="02010609060101010101" pitchFamily="49" charset="-122"/>
                <a:ea typeface="仿宋" panose="02010609060101010101" pitchFamily="49" charset="-122"/>
              </a:rPr>
              <a:t>。</a:t>
            </a:r>
            <a:endParaRPr lang="en-US" altLang="zh-CN" sz="4400" dirty="0">
              <a:solidFill>
                <a:srgbClr val="737373"/>
              </a:solidFill>
              <a:latin typeface="仿宋" panose="02010609060101010101" pitchFamily="49" charset="-122"/>
              <a:ea typeface="仿宋" panose="02010609060101010101" pitchFamily="49" charset="-122"/>
            </a:endParaRPr>
          </a:p>
        </p:txBody>
      </p:sp>
      <p:sp>
        <p:nvSpPr>
          <p:cNvPr id="13" name="左大括号 12">
            <a:extLst>
              <a:ext uri="{FF2B5EF4-FFF2-40B4-BE49-F238E27FC236}">
                <a16:creationId xmlns:a16="http://schemas.microsoft.com/office/drawing/2014/main" id="{6E0979D7-A0FA-4617-9159-04DDF2051114}"/>
              </a:ext>
            </a:extLst>
          </p:cNvPr>
          <p:cNvSpPr/>
          <p:nvPr/>
        </p:nvSpPr>
        <p:spPr>
          <a:xfrm>
            <a:off x="8860544" y="2171700"/>
            <a:ext cx="816856" cy="3276597"/>
          </a:xfrm>
          <a:prstGeom prst="leftBrace">
            <a:avLst>
              <a:gd name="adj1" fmla="val 27986"/>
              <a:gd name="adj2" fmla="val 50000"/>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6" name="TextBox 2">
            <a:extLst>
              <a:ext uri="{FF2B5EF4-FFF2-40B4-BE49-F238E27FC236}">
                <a16:creationId xmlns:a16="http://schemas.microsoft.com/office/drawing/2014/main" id="{5926EDFD-E6FE-4E7F-ADB3-F1F7A919651F}"/>
              </a:ext>
            </a:extLst>
          </p:cNvPr>
          <p:cNvSpPr txBox="1"/>
          <p:nvPr/>
        </p:nvSpPr>
        <p:spPr>
          <a:xfrm>
            <a:off x="872836" y="342902"/>
            <a:ext cx="1017616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Git</a:t>
            </a:r>
            <a:r>
              <a:rPr lang="zh-CN" altLang="en-US" sz="7200" spc="201" dirty="0">
                <a:solidFill>
                  <a:srgbClr val="737373"/>
                </a:solidFill>
                <a:ea typeface="字由点字典黑 65J"/>
              </a:rPr>
              <a:t>中的工作区和版本库</a:t>
            </a:r>
            <a:endParaRPr lang="en-US" sz="7200" spc="201" dirty="0">
              <a:solidFill>
                <a:srgbClr val="737373"/>
              </a:solidFill>
              <a:ea typeface="字由点字典黑 65J"/>
            </a:endParaRPr>
          </a:p>
        </p:txBody>
      </p:sp>
      <p:pic>
        <p:nvPicPr>
          <p:cNvPr id="12" name="图片 11">
            <a:extLst>
              <a:ext uri="{FF2B5EF4-FFF2-40B4-BE49-F238E27FC236}">
                <a16:creationId xmlns:a16="http://schemas.microsoft.com/office/drawing/2014/main" id="{EFA19BFC-6A8F-4190-8522-C32C63861BA2}"/>
              </a:ext>
            </a:extLst>
          </p:cNvPr>
          <p:cNvPicPr>
            <a:picLocks noChangeAspect="1"/>
          </p:cNvPicPr>
          <p:nvPr/>
        </p:nvPicPr>
        <p:blipFill>
          <a:blip r:embed="rId2"/>
          <a:stretch>
            <a:fillRect/>
          </a:stretch>
        </p:blipFill>
        <p:spPr>
          <a:xfrm>
            <a:off x="9753600" y="1946314"/>
            <a:ext cx="5128680" cy="3623911"/>
          </a:xfrm>
          <a:prstGeom prst="rect">
            <a:avLst/>
          </a:prstGeom>
        </p:spPr>
      </p:pic>
      <p:pic>
        <p:nvPicPr>
          <p:cNvPr id="18" name="图片 17">
            <a:extLst>
              <a:ext uri="{FF2B5EF4-FFF2-40B4-BE49-F238E27FC236}">
                <a16:creationId xmlns:a16="http://schemas.microsoft.com/office/drawing/2014/main" id="{794454F9-7EBE-4945-83E1-A94EA0829D1C}"/>
              </a:ext>
            </a:extLst>
          </p:cNvPr>
          <p:cNvPicPr>
            <a:picLocks noChangeAspect="1"/>
          </p:cNvPicPr>
          <p:nvPr/>
        </p:nvPicPr>
        <p:blipFill>
          <a:blip r:embed="rId3"/>
          <a:stretch>
            <a:fillRect/>
          </a:stretch>
        </p:blipFill>
        <p:spPr>
          <a:xfrm>
            <a:off x="1143000" y="1946313"/>
            <a:ext cx="6064008" cy="3623909"/>
          </a:xfrm>
          <a:prstGeom prst="rect">
            <a:avLst/>
          </a:prstGeom>
        </p:spPr>
      </p:pic>
      <p:cxnSp>
        <p:nvCxnSpPr>
          <p:cNvPr id="10" name="直接箭头连接符 9">
            <a:extLst>
              <a:ext uri="{FF2B5EF4-FFF2-40B4-BE49-F238E27FC236}">
                <a16:creationId xmlns:a16="http://schemas.microsoft.com/office/drawing/2014/main" id="{6F85ACA2-0118-4572-B2AE-C7F20DF02F9E}"/>
              </a:ext>
            </a:extLst>
          </p:cNvPr>
          <p:cNvCxnSpPr>
            <a:cxnSpLocks/>
          </p:cNvCxnSpPr>
          <p:nvPr/>
        </p:nvCxnSpPr>
        <p:spPr>
          <a:xfrm>
            <a:off x="3276600" y="3771900"/>
            <a:ext cx="52578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0" name="TextBox 3">
            <a:extLst>
              <a:ext uri="{FF2B5EF4-FFF2-40B4-BE49-F238E27FC236}">
                <a16:creationId xmlns:a16="http://schemas.microsoft.com/office/drawing/2014/main" id="{6227E199-00AA-4D52-A733-AE788F085BF4}"/>
              </a:ext>
            </a:extLst>
          </p:cNvPr>
          <p:cNvSpPr txBox="1"/>
          <p:nvPr/>
        </p:nvSpPr>
        <p:spPr>
          <a:xfrm>
            <a:off x="952500" y="7602022"/>
            <a:ext cx="16383000" cy="1477328"/>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*注：“一个版本”可能是一个文件的一个版本，也可能是一个文件夹（包含多个文件）的一个版本，取决于你要进行版本控制的内容。程序员进行版本控制的内容通常以存放某个项目代码的文件夹为单位。</a:t>
            </a:r>
            <a:endParaRPr lang="en-US" altLang="zh-CN" sz="32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90524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74972" y="6540156"/>
            <a:ext cx="17030700" cy="984885"/>
          </a:xfrm>
          <a:prstGeom prst="rect">
            <a:avLst/>
          </a:prstGeom>
        </p:spPr>
        <p:txBody>
          <a:bodyPr wrap="square" lIns="0" tIns="0" rIns="0" bIns="0" rtlCol="0" anchor="t">
            <a:spAutoFit/>
          </a:bodyPr>
          <a:lstStyle/>
          <a:p>
            <a:r>
              <a:rPr lang="en-US" altLang="zh-CN" sz="3200" dirty="0">
                <a:solidFill>
                  <a:srgbClr val="737373"/>
                </a:solidFill>
                <a:latin typeface="仿宋" panose="02010609060101010101" pitchFamily="49" charset="-122"/>
                <a:ea typeface="仿宋" panose="02010609060101010101" pitchFamily="49" charset="-122"/>
              </a:rPr>
              <a:t>git</a:t>
            </a:r>
            <a:r>
              <a:rPr lang="zh-CN" altLang="en-US" sz="3200" dirty="0">
                <a:solidFill>
                  <a:srgbClr val="737373"/>
                </a:solidFill>
                <a:latin typeface="仿宋" panose="02010609060101010101" pitchFamily="49" charset="-122"/>
                <a:ea typeface="仿宋" panose="02010609060101010101" pitchFamily="49" charset="-122"/>
              </a:rPr>
              <a:t>在工作区和版本库之间设置了一个“桥梁”，是一个叫做</a:t>
            </a:r>
            <a:r>
              <a:rPr lang="en-US" altLang="zh-CN" sz="3200" dirty="0">
                <a:solidFill>
                  <a:srgbClr val="737373"/>
                </a:solidFill>
                <a:latin typeface="仿宋" panose="02010609060101010101" pitchFamily="49" charset="-122"/>
                <a:ea typeface="仿宋" panose="02010609060101010101" pitchFamily="49" charset="-122"/>
              </a:rPr>
              <a:t>index(</a:t>
            </a:r>
            <a:r>
              <a:rPr lang="zh-CN" altLang="en-US" sz="3200" dirty="0">
                <a:solidFill>
                  <a:srgbClr val="737373"/>
                </a:solidFill>
                <a:latin typeface="仿宋" panose="02010609060101010101" pitchFamily="49" charset="-122"/>
                <a:ea typeface="仿宋" panose="02010609060101010101" pitchFamily="49" charset="-122"/>
              </a:rPr>
              <a:t>暂存区</a:t>
            </a:r>
            <a:r>
              <a:rPr lang="en-US" altLang="zh-CN" sz="3200" dirty="0">
                <a:solidFill>
                  <a:srgbClr val="737373"/>
                </a:solidFill>
                <a:latin typeface="仿宋" panose="02010609060101010101" pitchFamily="49" charset="-122"/>
                <a:ea typeface="仿宋" panose="02010609060101010101" pitchFamily="49" charset="-122"/>
              </a:rPr>
              <a:t>)</a:t>
            </a:r>
            <a:r>
              <a:rPr lang="zh-CN" altLang="en-US" sz="3200" dirty="0">
                <a:solidFill>
                  <a:srgbClr val="737373"/>
                </a:solidFill>
                <a:latin typeface="仿宋" panose="02010609060101010101" pitchFamily="49" charset="-122"/>
                <a:ea typeface="仿宋" panose="02010609060101010101" pitchFamily="49" charset="-122"/>
              </a:rPr>
              <a:t>的文件。刚执行</a:t>
            </a:r>
            <a:r>
              <a:rPr lang="en-US" altLang="zh-CN" sz="3200" dirty="0">
                <a:solidFill>
                  <a:srgbClr val="737373"/>
                </a:solidFill>
                <a:latin typeface="仿宋" panose="02010609060101010101" pitchFamily="49" charset="-122"/>
                <a:ea typeface="仿宋" panose="02010609060101010101" pitchFamily="49" charset="-122"/>
              </a:rPr>
              <a:t>git </a:t>
            </a:r>
            <a:r>
              <a:rPr lang="en-US" altLang="zh-CN" sz="3200" dirty="0" err="1">
                <a:solidFill>
                  <a:srgbClr val="737373"/>
                </a:solidFill>
                <a:latin typeface="仿宋" panose="02010609060101010101" pitchFamily="49" charset="-122"/>
                <a:ea typeface="仿宋" panose="02010609060101010101" pitchFamily="49" charset="-122"/>
              </a:rPr>
              <a:t>init</a:t>
            </a:r>
            <a:r>
              <a:rPr lang="zh-CN" altLang="en-US" sz="3200" dirty="0">
                <a:solidFill>
                  <a:srgbClr val="737373"/>
                </a:solidFill>
                <a:latin typeface="仿宋" panose="02010609060101010101" pitchFamily="49" charset="-122"/>
                <a:ea typeface="仿宋" panose="02010609060101010101" pitchFamily="49" charset="-122"/>
              </a:rPr>
              <a:t>后暂存区为空，没有这个文件。执行了一次</a:t>
            </a:r>
            <a:r>
              <a:rPr lang="en-US" altLang="zh-CN" sz="3200" dirty="0">
                <a:solidFill>
                  <a:srgbClr val="737373"/>
                </a:solidFill>
                <a:latin typeface="仿宋" panose="02010609060101010101" pitchFamily="49" charset="-122"/>
                <a:ea typeface="仿宋" panose="02010609060101010101" pitchFamily="49" charset="-122"/>
              </a:rPr>
              <a:t>git add</a:t>
            </a:r>
            <a:r>
              <a:rPr lang="zh-CN" altLang="en-US" sz="3200" dirty="0">
                <a:solidFill>
                  <a:srgbClr val="737373"/>
                </a:solidFill>
                <a:latin typeface="仿宋" panose="02010609060101010101" pitchFamily="49" charset="-122"/>
                <a:ea typeface="仿宋" panose="02010609060101010101" pitchFamily="49" charset="-122"/>
              </a:rPr>
              <a:t>后才会有这个文件。</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16" name="TextBox 2">
            <a:extLst>
              <a:ext uri="{FF2B5EF4-FFF2-40B4-BE49-F238E27FC236}">
                <a16:creationId xmlns:a16="http://schemas.microsoft.com/office/drawing/2014/main" id="{5926EDFD-E6FE-4E7F-ADB3-F1F7A919651F}"/>
              </a:ext>
            </a:extLst>
          </p:cNvPr>
          <p:cNvSpPr txBox="1"/>
          <p:nvPr/>
        </p:nvSpPr>
        <p:spPr>
          <a:xfrm>
            <a:off x="872836" y="342903"/>
            <a:ext cx="168817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工作区和版本库之间的桥梁</a:t>
            </a:r>
            <a:r>
              <a:rPr lang="en-US" altLang="zh-CN" sz="7200" spc="201" dirty="0">
                <a:solidFill>
                  <a:srgbClr val="737373"/>
                </a:solidFill>
                <a:ea typeface="字由点字典黑 65J"/>
              </a:rPr>
              <a:t>——</a:t>
            </a:r>
            <a:r>
              <a:rPr lang="zh-CN" altLang="en-US" sz="7200" spc="201" dirty="0">
                <a:solidFill>
                  <a:srgbClr val="737373"/>
                </a:solidFill>
                <a:ea typeface="字由点字典黑 65J"/>
              </a:rPr>
              <a:t>暂存区</a:t>
            </a:r>
            <a:endParaRPr lang="en-US" sz="7200" spc="201" dirty="0">
              <a:solidFill>
                <a:srgbClr val="737373"/>
              </a:solidFill>
              <a:ea typeface="字由点字典黑 65J"/>
            </a:endParaRPr>
          </a:p>
        </p:txBody>
      </p:sp>
      <p:pic>
        <p:nvPicPr>
          <p:cNvPr id="12" name="图片 11">
            <a:extLst>
              <a:ext uri="{FF2B5EF4-FFF2-40B4-BE49-F238E27FC236}">
                <a16:creationId xmlns:a16="http://schemas.microsoft.com/office/drawing/2014/main" id="{EFA19BFC-6A8F-4190-8522-C32C63861BA2}"/>
              </a:ext>
            </a:extLst>
          </p:cNvPr>
          <p:cNvPicPr>
            <a:picLocks noChangeAspect="1"/>
          </p:cNvPicPr>
          <p:nvPr/>
        </p:nvPicPr>
        <p:blipFill>
          <a:blip r:embed="rId2"/>
          <a:stretch>
            <a:fillRect/>
          </a:stretch>
        </p:blipFill>
        <p:spPr>
          <a:xfrm>
            <a:off x="12184166" y="3164206"/>
            <a:ext cx="3871678" cy="2735717"/>
          </a:xfrm>
          <a:prstGeom prst="rect">
            <a:avLst/>
          </a:prstGeom>
        </p:spPr>
      </p:pic>
      <p:pic>
        <p:nvPicPr>
          <p:cNvPr id="18" name="图片 17">
            <a:extLst>
              <a:ext uri="{FF2B5EF4-FFF2-40B4-BE49-F238E27FC236}">
                <a16:creationId xmlns:a16="http://schemas.microsoft.com/office/drawing/2014/main" id="{794454F9-7EBE-4945-83E1-A94EA0829D1C}"/>
              </a:ext>
            </a:extLst>
          </p:cNvPr>
          <p:cNvPicPr>
            <a:picLocks noChangeAspect="1"/>
          </p:cNvPicPr>
          <p:nvPr/>
        </p:nvPicPr>
        <p:blipFill>
          <a:blip r:embed="rId3"/>
          <a:stretch>
            <a:fillRect/>
          </a:stretch>
        </p:blipFill>
        <p:spPr>
          <a:xfrm>
            <a:off x="1211366" y="3251904"/>
            <a:ext cx="4284272" cy="2560322"/>
          </a:xfrm>
          <a:prstGeom prst="rect">
            <a:avLst/>
          </a:prstGeom>
        </p:spPr>
      </p:pic>
      <p:pic>
        <p:nvPicPr>
          <p:cNvPr id="6" name="图片 5">
            <a:extLst>
              <a:ext uri="{FF2B5EF4-FFF2-40B4-BE49-F238E27FC236}">
                <a16:creationId xmlns:a16="http://schemas.microsoft.com/office/drawing/2014/main" id="{9F743C40-5E6C-40A7-9144-C0574F5B1CC9}"/>
              </a:ext>
            </a:extLst>
          </p:cNvPr>
          <p:cNvPicPr>
            <a:picLocks noChangeAspect="1"/>
          </p:cNvPicPr>
          <p:nvPr/>
        </p:nvPicPr>
        <p:blipFill>
          <a:blip r:embed="rId4"/>
          <a:stretch>
            <a:fillRect/>
          </a:stretch>
        </p:blipFill>
        <p:spPr>
          <a:xfrm>
            <a:off x="7318037" y="2843335"/>
            <a:ext cx="2286000" cy="3377458"/>
          </a:xfrm>
          <a:prstGeom prst="rect">
            <a:avLst/>
          </a:prstGeom>
        </p:spPr>
      </p:pic>
      <p:cxnSp>
        <p:nvCxnSpPr>
          <p:cNvPr id="14" name="直接箭头连接符 13">
            <a:extLst>
              <a:ext uri="{FF2B5EF4-FFF2-40B4-BE49-F238E27FC236}">
                <a16:creationId xmlns:a16="http://schemas.microsoft.com/office/drawing/2014/main" id="{40F00DC9-C776-45F7-8A11-23514E8D1329}"/>
              </a:ext>
            </a:extLst>
          </p:cNvPr>
          <p:cNvCxnSpPr>
            <a:cxnSpLocks/>
          </p:cNvCxnSpPr>
          <p:nvPr/>
        </p:nvCxnSpPr>
        <p:spPr>
          <a:xfrm>
            <a:off x="5495638" y="5699150"/>
            <a:ext cx="1822399" cy="22860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7" name="直接箭头连接符 16">
            <a:extLst>
              <a:ext uri="{FF2B5EF4-FFF2-40B4-BE49-F238E27FC236}">
                <a16:creationId xmlns:a16="http://schemas.microsoft.com/office/drawing/2014/main" id="{2730114D-5ADD-4670-B8D7-6FD4241FCFC5}"/>
              </a:ext>
            </a:extLst>
          </p:cNvPr>
          <p:cNvCxnSpPr>
            <a:cxnSpLocks/>
          </p:cNvCxnSpPr>
          <p:nvPr/>
        </p:nvCxnSpPr>
        <p:spPr>
          <a:xfrm flipV="1">
            <a:off x="9517166" y="4556150"/>
            <a:ext cx="2819400" cy="137160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2" name="TextBox 3">
            <a:extLst>
              <a:ext uri="{FF2B5EF4-FFF2-40B4-BE49-F238E27FC236}">
                <a16:creationId xmlns:a16="http://schemas.microsoft.com/office/drawing/2014/main" id="{FE5C003C-45A7-460F-96A6-4EDA63BA5533}"/>
              </a:ext>
            </a:extLst>
          </p:cNvPr>
          <p:cNvSpPr txBox="1"/>
          <p:nvPr/>
        </p:nvSpPr>
        <p:spPr>
          <a:xfrm>
            <a:off x="1037366" y="8801100"/>
            <a:ext cx="14863011" cy="677108"/>
          </a:xfrm>
          <a:prstGeom prst="rect">
            <a:avLst/>
          </a:prstGeom>
        </p:spPr>
        <p:txBody>
          <a:bodyPr wrap="square" lIns="0" tIns="0" rIns="0" bIns="0" rtlCol="0" anchor="t">
            <a:spAutoFit/>
          </a:bodyPr>
          <a:lstStyle/>
          <a:p>
            <a:r>
              <a:rPr lang="zh-CN" altLang="en-US" sz="4400" dirty="0">
                <a:solidFill>
                  <a:srgbClr val="737373"/>
                </a:solidFill>
                <a:latin typeface="字由点字典黑 65J" panose="02010600030101010101" charset="-122"/>
                <a:ea typeface="字由点字典黑 65J" panose="02010600030101010101" charset="-122"/>
              </a:rPr>
              <a:t>思考：如何形象地理解为何需要暂存区？</a:t>
            </a:r>
            <a:endParaRPr lang="en-US" altLang="zh-CN" sz="4400" dirty="0">
              <a:solidFill>
                <a:srgbClr val="737373"/>
              </a:solidFill>
              <a:latin typeface="字由点字典黑 65J" panose="02010600030101010101" charset="-122"/>
              <a:ea typeface="字由点字典黑 65J" panose="02010600030101010101" charset="-122"/>
            </a:endParaRPr>
          </a:p>
        </p:txBody>
      </p:sp>
      <p:sp>
        <p:nvSpPr>
          <p:cNvPr id="23" name="TextBox 3">
            <a:extLst>
              <a:ext uri="{FF2B5EF4-FFF2-40B4-BE49-F238E27FC236}">
                <a16:creationId xmlns:a16="http://schemas.microsoft.com/office/drawing/2014/main" id="{75138D14-DA4D-4DD0-B374-D9431B8206A7}"/>
              </a:ext>
            </a:extLst>
          </p:cNvPr>
          <p:cNvSpPr txBox="1"/>
          <p:nvPr/>
        </p:nvSpPr>
        <p:spPr>
          <a:xfrm rot="453275">
            <a:off x="5628654" y="5293247"/>
            <a:ext cx="2005542" cy="492443"/>
          </a:xfrm>
          <a:prstGeom prst="rect">
            <a:avLst/>
          </a:prstGeom>
        </p:spPr>
        <p:txBody>
          <a:bodyPr wrap="square" lIns="0" tIns="0" rIns="0" bIns="0" rtlCol="0" anchor="t">
            <a:spAutoFit/>
          </a:bodyPr>
          <a:lstStyle/>
          <a:p>
            <a:r>
              <a:rPr lang="en-US" altLang="zh-CN" sz="3200" dirty="0">
                <a:solidFill>
                  <a:srgbClr val="737373"/>
                </a:solidFill>
                <a:latin typeface="仿宋" panose="02010609060101010101" pitchFamily="49" charset="-122"/>
                <a:ea typeface="仿宋" panose="02010609060101010101" pitchFamily="49" charset="-122"/>
              </a:rPr>
              <a:t>git add</a:t>
            </a:r>
          </a:p>
        </p:txBody>
      </p:sp>
      <p:sp>
        <p:nvSpPr>
          <p:cNvPr id="24" name="TextBox 3">
            <a:extLst>
              <a:ext uri="{FF2B5EF4-FFF2-40B4-BE49-F238E27FC236}">
                <a16:creationId xmlns:a16="http://schemas.microsoft.com/office/drawing/2014/main" id="{7A689561-E835-407F-BE98-678B78681917}"/>
              </a:ext>
            </a:extLst>
          </p:cNvPr>
          <p:cNvSpPr txBox="1"/>
          <p:nvPr/>
        </p:nvSpPr>
        <p:spPr>
          <a:xfrm rot="20018498">
            <a:off x="9635742" y="4787622"/>
            <a:ext cx="2246173" cy="492443"/>
          </a:xfrm>
          <a:prstGeom prst="rect">
            <a:avLst/>
          </a:prstGeom>
        </p:spPr>
        <p:txBody>
          <a:bodyPr wrap="square" lIns="0" tIns="0" rIns="0" bIns="0" rtlCol="0" anchor="t">
            <a:spAutoFit/>
          </a:bodyPr>
          <a:lstStyle/>
          <a:p>
            <a:r>
              <a:rPr lang="en-US" altLang="zh-CN" sz="3200" dirty="0">
                <a:solidFill>
                  <a:srgbClr val="737373"/>
                </a:solidFill>
                <a:latin typeface="仿宋" panose="02010609060101010101" pitchFamily="49" charset="-122"/>
                <a:ea typeface="仿宋" panose="02010609060101010101" pitchFamily="49" charset="-122"/>
              </a:rPr>
              <a:t>git commit</a:t>
            </a:r>
          </a:p>
        </p:txBody>
      </p:sp>
    </p:spTree>
    <p:extLst>
      <p:ext uri="{BB962C8B-B14F-4D97-AF65-F5344CB8AC3E}">
        <p14:creationId xmlns:p14="http://schemas.microsoft.com/office/powerpoint/2010/main" val="325275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91426" y="5341755"/>
            <a:ext cx="15271727" cy="2954655"/>
          </a:xfrm>
          <a:prstGeom prst="rect">
            <a:avLst/>
          </a:prstGeom>
        </p:spPr>
        <p:txBody>
          <a:bodyPr wrap="square" lIns="0" tIns="0" rIns="0" bIns="0" rtlCol="0" anchor="t">
            <a:spAutoFit/>
          </a:bodyPr>
          <a:lstStyle/>
          <a:p>
            <a:pPr indent="457200"/>
            <a:r>
              <a:rPr lang="zh-CN" altLang="en-US" sz="3200" dirty="0">
                <a:solidFill>
                  <a:srgbClr val="737373"/>
                </a:solidFill>
                <a:latin typeface="仿宋" panose="02010609060101010101" pitchFamily="49" charset="-122"/>
                <a:ea typeface="仿宋" panose="02010609060101010101" pitchFamily="49" charset="-122"/>
              </a:rPr>
              <a:t>洗衣服，会脱一件就洗一件吗？不会。脱下来的衣服不一定是要换洗的衣服，可能只是要睡觉了或者热了而临时脱下来的。</a:t>
            </a:r>
            <a:endParaRPr lang="en-US" altLang="zh-CN" sz="3200" dirty="0">
              <a:solidFill>
                <a:srgbClr val="737373"/>
              </a:solidFill>
              <a:latin typeface="仿宋" panose="02010609060101010101" pitchFamily="49" charset="-122"/>
              <a:ea typeface="仿宋" panose="02010609060101010101" pitchFamily="49" charset="-122"/>
            </a:endParaRPr>
          </a:p>
          <a:p>
            <a:pPr indent="457200"/>
            <a:r>
              <a:rPr lang="zh-CN" altLang="en-US" sz="3200" dirty="0">
                <a:solidFill>
                  <a:srgbClr val="737373"/>
                </a:solidFill>
                <a:latin typeface="仿宋" panose="02010609060101010101" pitchFamily="49" charset="-122"/>
                <a:ea typeface="仿宋" panose="02010609060101010101" pitchFamily="49" charset="-122"/>
              </a:rPr>
              <a:t>一般情况下，要洗的衣服往往会先放在洗衣桶里“攒着”，放在那里面的才代表是要洗的衣服。</a:t>
            </a:r>
            <a:endParaRPr lang="en-US" altLang="zh-CN" sz="3200" dirty="0">
              <a:solidFill>
                <a:srgbClr val="737373"/>
              </a:solidFill>
              <a:latin typeface="仿宋" panose="02010609060101010101" pitchFamily="49" charset="-122"/>
              <a:ea typeface="仿宋" panose="02010609060101010101" pitchFamily="49" charset="-122"/>
            </a:endParaRPr>
          </a:p>
          <a:p>
            <a:pPr indent="457200"/>
            <a:r>
              <a:rPr lang="en-US" altLang="zh-CN" sz="3200" dirty="0">
                <a:solidFill>
                  <a:srgbClr val="737373"/>
                </a:solidFill>
                <a:latin typeface="仿宋" panose="02010609060101010101" pitchFamily="49" charset="-122"/>
                <a:ea typeface="仿宋" panose="02010609060101010101" pitchFamily="49" charset="-122"/>
              </a:rPr>
              <a:t>git</a:t>
            </a:r>
            <a:r>
              <a:rPr lang="zh-CN" altLang="en-US" sz="3200" dirty="0">
                <a:solidFill>
                  <a:srgbClr val="737373"/>
                </a:solidFill>
                <a:latin typeface="仿宋" panose="02010609060101010101" pitchFamily="49" charset="-122"/>
                <a:ea typeface="仿宋" panose="02010609060101010101" pitchFamily="49" charset="-122"/>
              </a:rPr>
              <a:t>里的暂存区也是同理。工作区里的文件不一定都是需要保存成版本的文件。一般是把在暂存区里“攒着”的文件保存成版本。</a:t>
            </a:r>
            <a:endParaRPr lang="en-US" altLang="zh-CN" sz="3200" dirty="0">
              <a:solidFill>
                <a:srgbClr val="737373"/>
              </a:solidFill>
              <a:latin typeface="仿宋" panose="02010609060101010101" pitchFamily="49" charset="-122"/>
              <a:ea typeface="仿宋" panose="02010609060101010101" pitchFamily="49" charset="-122"/>
            </a:endParaRPr>
          </a:p>
        </p:txBody>
      </p:sp>
      <p:sp>
        <p:nvSpPr>
          <p:cNvPr id="16" name="TextBox 2">
            <a:extLst>
              <a:ext uri="{FF2B5EF4-FFF2-40B4-BE49-F238E27FC236}">
                <a16:creationId xmlns:a16="http://schemas.microsoft.com/office/drawing/2014/main" id="{5926EDFD-E6FE-4E7F-ADB3-F1F7A919651F}"/>
              </a:ext>
            </a:extLst>
          </p:cNvPr>
          <p:cNvSpPr txBox="1"/>
          <p:nvPr/>
        </p:nvSpPr>
        <p:spPr>
          <a:xfrm>
            <a:off x="872836" y="342903"/>
            <a:ext cx="16881764" cy="1224374"/>
          </a:xfrm>
          <a:prstGeom prst="rect">
            <a:avLst/>
          </a:prstGeom>
        </p:spPr>
        <p:txBody>
          <a:bodyPr wrap="square" lIns="0" tIns="0" rIns="0" bIns="0" rtlCol="0" anchor="t">
            <a:spAutoFit/>
          </a:bodyPr>
          <a:lstStyle/>
          <a:p>
            <a:pPr algn="l">
              <a:lnSpc>
                <a:spcPts val="10080"/>
              </a:lnSpc>
            </a:pPr>
            <a:r>
              <a:rPr lang="zh-CN" altLang="en-US" sz="7200" spc="201" dirty="0">
                <a:solidFill>
                  <a:srgbClr val="737373"/>
                </a:solidFill>
                <a:ea typeface="字由点字典黑 65J"/>
              </a:rPr>
              <a:t>一个关于暂存区的生活化的例子</a:t>
            </a:r>
            <a:endParaRPr lang="en-US" sz="7200" spc="201" dirty="0">
              <a:solidFill>
                <a:srgbClr val="737373"/>
              </a:solidFill>
              <a:ea typeface="字由点字典黑 65J"/>
            </a:endParaRPr>
          </a:p>
        </p:txBody>
      </p:sp>
      <p:sp>
        <p:nvSpPr>
          <p:cNvPr id="22" name="TextBox 3">
            <a:extLst>
              <a:ext uri="{FF2B5EF4-FFF2-40B4-BE49-F238E27FC236}">
                <a16:creationId xmlns:a16="http://schemas.microsoft.com/office/drawing/2014/main" id="{FE5C003C-45A7-460F-96A6-4EDA63BA5533}"/>
              </a:ext>
            </a:extLst>
          </p:cNvPr>
          <p:cNvSpPr txBox="1"/>
          <p:nvPr/>
        </p:nvSpPr>
        <p:spPr>
          <a:xfrm>
            <a:off x="1191426" y="8740837"/>
            <a:ext cx="14863011" cy="677108"/>
          </a:xfrm>
          <a:prstGeom prst="rect">
            <a:avLst/>
          </a:prstGeom>
        </p:spPr>
        <p:txBody>
          <a:bodyPr wrap="square" lIns="0" tIns="0" rIns="0" bIns="0" rtlCol="0" anchor="t">
            <a:spAutoFit/>
          </a:bodyPr>
          <a:lstStyle/>
          <a:p>
            <a:r>
              <a:rPr lang="zh-CN" altLang="en-US" sz="4400" dirty="0">
                <a:solidFill>
                  <a:srgbClr val="737373"/>
                </a:solidFill>
                <a:latin typeface="字由点字典黑 65J" panose="02010600030101010101" charset="-122"/>
                <a:ea typeface="字由点字典黑 65J" panose="02010600030101010101" charset="-122"/>
              </a:rPr>
              <a:t>思考：在版本库中，“版本”们是怎么被存储的？</a:t>
            </a:r>
            <a:endParaRPr lang="en-US" altLang="zh-CN" sz="4400" dirty="0">
              <a:solidFill>
                <a:srgbClr val="737373"/>
              </a:solidFill>
              <a:latin typeface="字由点字典黑 65J" panose="02010600030101010101" charset="-122"/>
              <a:ea typeface="字由点字典黑 65J" panose="02010600030101010101" charset="-122"/>
            </a:endParaRPr>
          </a:p>
        </p:txBody>
      </p:sp>
      <p:pic>
        <p:nvPicPr>
          <p:cNvPr id="4" name="图片 3">
            <a:extLst>
              <a:ext uri="{FF2B5EF4-FFF2-40B4-BE49-F238E27FC236}">
                <a16:creationId xmlns:a16="http://schemas.microsoft.com/office/drawing/2014/main" id="{171B28A2-163A-44D7-A35F-90056BB96D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20600" y="1974351"/>
            <a:ext cx="2514600" cy="2770125"/>
          </a:xfrm>
          <a:prstGeom prst="rect">
            <a:avLst/>
          </a:prstGeom>
        </p:spPr>
      </p:pic>
      <p:pic>
        <p:nvPicPr>
          <p:cNvPr id="7" name="图片 6">
            <a:extLst>
              <a:ext uri="{FF2B5EF4-FFF2-40B4-BE49-F238E27FC236}">
                <a16:creationId xmlns:a16="http://schemas.microsoft.com/office/drawing/2014/main" id="{90528DF3-1485-4A77-86F3-2BBE6053FF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0798" y="3011045"/>
            <a:ext cx="2971800" cy="1547729"/>
          </a:xfrm>
          <a:prstGeom prst="rect">
            <a:avLst/>
          </a:prstGeom>
        </p:spPr>
      </p:pic>
      <p:pic>
        <p:nvPicPr>
          <p:cNvPr id="9" name="图片 8">
            <a:extLst>
              <a:ext uri="{FF2B5EF4-FFF2-40B4-BE49-F238E27FC236}">
                <a16:creationId xmlns:a16="http://schemas.microsoft.com/office/drawing/2014/main" id="{9B15C0E5-31C7-4640-8004-F0652A62A6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200" y="2164556"/>
            <a:ext cx="3048996" cy="2579920"/>
          </a:xfrm>
          <a:prstGeom prst="rect">
            <a:avLst/>
          </a:prstGeom>
        </p:spPr>
      </p:pic>
      <p:cxnSp>
        <p:nvCxnSpPr>
          <p:cNvPr id="19" name="直接箭头连接符 18">
            <a:extLst>
              <a:ext uri="{FF2B5EF4-FFF2-40B4-BE49-F238E27FC236}">
                <a16:creationId xmlns:a16="http://schemas.microsoft.com/office/drawing/2014/main" id="{48A6BAC7-2AD7-44FE-A16E-F3FBE3A5552C}"/>
              </a:ext>
            </a:extLst>
          </p:cNvPr>
          <p:cNvCxnSpPr>
            <a:cxnSpLocks/>
          </p:cNvCxnSpPr>
          <p:nvPr/>
        </p:nvCxnSpPr>
        <p:spPr>
          <a:xfrm>
            <a:off x="4800600" y="3702995"/>
            <a:ext cx="19812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0" name="直接箭头连接符 19">
            <a:extLst>
              <a:ext uri="{FF2B5EF4-FFF2-40B4-BE49-F238E27FC236}">
                <a16:creationId xmlns:a16="http://schemas.microsoft.com/office/drawing/2014/main" id="{A43DB95C-0324-46AA-BBBF-2567FB3CE64B}"/>
              </a:ext>
            </a:extLst>
          </p:cNvPr>
          <p:cNvCxnSpPr>
            <a:cxnSpLocks/>
          </p:cNvCxnSpPr>
          <p:nvPr/>
        </p:nvCxnSpPr>
        <p:spPr>
          <a:xfrm>
            <a:off x="10363200" y="3702995"/>
            <a:ext cx="19812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1" name="TextBox 3">
            <a:extLst>
              <a:ext uri="{FF2B5EF4-FFF2-40B4-BE49-F238E27FC236}">
                <a16:creationId xmlns:a16="http://schemas.microsoft.com/office/drawing/2014/main" id="{64212914-E730-416D-AD47-1ADA69BDBBED}"/>
              </a:ext>
            </a:extLst>
          </p:cNvPr>
          <p:cNvSpPr txBox="1"/>
          <p:nvPr/>
        </p:nvSpPr>
        <p:spPr>
          <a:xfrm>
            <a:off x="2884154" y="4712661"/>
            <a:ext cx="925846" cy="369332"/>
          </a:xfrm>
          <a:prstGeom prst="rect">
            <a:avLst/>
          </a:prstGeom>
        </p:spPr>
        <p:txBody>
          <a:bodyPr wrap="square" lIns="0" tIns="0" rIns="0" bIns="0" rtlCol="0" anchor="t">
            <a:spAutoFit/>
          </a:bodyPr>
          <a:lstStyle/>
          <a:p>
            <a:r>
              <a:rPr lang="zh-CN" altLang="en-US" sz="2400" dirty="0">
                <a:solidFill>
                  <a:srgbClr val="737373"/>
                </a:solidFill>
                <a:latin typeface="仿宋" panose="02010609060101010101" pitchFamily="49" charset="-122"/>
                <a:ea typeface="仿宋" panose="02010609060101010101" pitchFamily="49" charset="-122"/>
              </a:rPr>
              <a:t>脱衣服</a:t>
            </a:r>
            <a:endParaRPr lang="en-US" altLang="zh-CN" sz="2400" dirty="0">
              <a:solidFill>
                <a:srgbClr val="737373"/>
              </a:solidFill>
              <a:latin typeface="仿宋" panose="02010609060101010101" pitchFamily="49" charset="-122"/>
              <a:ea typeface="仿宋" panose="02010609060101010101" pitchFamily="49" charset="-122"/>
            </a:endParaRPr>
          </a:p>
        </p:txBody>
      </p:sp>
      <p:sp>
        <p:nvSpPr>
          <p:cNvPr id="23" name="TextBox 3">
            <a:extLst>
              <a:ext uri="{FF2B5EF4-FFF2-40B4-BE49-F238E27FC236}">
                <a16:creationId xmlns:a16="http://schemas.microsoft.com/office/drawing/2014/main" id="{32C21A7A-2A7E-49E0-A692-83025BB1E328}"/>
              </a:ext>
            </a:extLst>
          </p:cNvPr>
          <p:cNvSpPr txBox="1"/>
          <p:nvPr/>
        </p:nvSpPr>
        <p:spPr>
          <a:xfrm>
            <a:off x="7261798" y="4527995"/>
            <a:ext cx="2590800" cy="738664"/>
          </a:xfrm>
          <a:prstGeom prst="rect">
            <a:avLst/>
          </a:prstGeom>
        </p:spPr>
        <p:txBody>
          <a:bodyPr wrap="square" lIns="0" tIns="0" rIns="0" bIns="0" rtlCol="0" anchor="t">
            <a:spAutoFit/>
          </a:bodyPr>
          <a:lstStyle/>
          <a:p>
            <a:r>
              <a:rPr lang="zh-CN" altLang="en-US" sz="2400" dirty="0">
                <a:solidFill>
                  <a:srgbClr val="737373"/>
                </a:solidFill>
                <a:latin typeface="仿宋" panose="02010609060101010101" pitchFamily="49" charset="-122"/>
                <a:ea typeface="仿宋" panose="02010609060101010101" pitchFamily="49" charset="-122"/>
              </a:rPr>
              <a:t>先把换下的衣服放到洗衣盆里“攒着”</a:t>
            </a:r>
            <a:endParaRPr lang="en-US" altLang="zh-CN" sz="2400" dirty="0">
              <a:solidFill>
                <a:srgbClr val="737373"/>
              </a:solidFill>
              <a:latin typeface="仿宋" panose="02010609060101010101" pitchFamily="49" charset="-122"/>
              <a:ea typeface="仿宋" panose="02010609060101010101" pitchFamily="49" charset="-122"/>
            </a:endParaRPr>
          </a:p>
        </p:txBody>
      </p:sp>
      <p:sp>
        <p:nvSpPr>
          <p:cNvPr id="24" name="TextBox 3">
            <a:extLst>
              <a:ext uri="{FF2B5EF4-FFF2-40B4-BE49-F238E27FC236}">
                <a16:creationId xmlns:a16="http://schemas.microsoft.com/office/drawing/2014/main" id="{E26836D8-D5C4-4C3D-B69F-AF0D7B219B9B}"/>
              </a:ext>
            </a:extLst>
          </p:cNvPr>
          <p:cNvSpPr txBox="1"/>
          <p:nvPr/>
        </p:nvSpPr>
        <p:spPr>
          <a:xfrm>
            <a:off x="12450841" y="4535265"/>
            <a:ext cx="2839460" cy="369332"/>
          </a:xfrm>
          <a:prstGeom prst="rect">
            <a:avLst/>
          </a:prstGeom>
        </p:spPr>
        <p:txBody>
          <a:bodyPr wrap="square" lIns="0" tIns="0" rIns="0" bIns="0" rtlCol="0" anchor="t">
            <a:spAutoFit/>
          </a:bodyPr>
          <a:lstStyle/>
          <a:p>
            <a:r>
              <a:rPr lang="zh-CN" altLang="en-US" sz="2400" dirty="0">
                <a:solidFill>
                  <a:srgbClr val="737373"/>
                </a:solidFill>
                <a:latin typeface="仿宋" panose="02010609060101010101" pitchFamily="49" charset="-122"/>
                <a:ea typeface="仿宋" panose="02010609060101010101" pitchFamily="49" charset="-122"/>
              </a:rPr>
              <a:t>洗把洗衣盆里的衣服</a:t>
            </a:r>
            <a:endParaRPr lang="en-US" altLang="zh-CN" sz="2400" dirty="0">
              <a:solidFill>
                <a:srgbClr val="737373"/>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188186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
            <a:extLst>
              <a:ext uri="{FF2B5EF4-FFF2-40B4-BE49-F238E27FC236}">
                <a16:creationId xmlns:a16="http://schemas.microsoft.com/office/drawing/2014/main" id="{5926EDFD-E6FE-4E7F-ADB3-F1F7A919651F}"/>
              </a:ext>
            </a:extLst>
          </p:cNvPr>
          <p:cNvSpPr txBox="1"/>
          <p:nvPr/>
        </p:nvSpPr>
        <p:spPr>
          <a:xfrm>
            <a:off x="872836" y="342901"/>
            <a:ext cx="1398616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Git</a:t>
            </a:r>
            <a:r>
              <a:rPr lang="zh-CN" altLang="en-US" sz="7200" spc="201" dirty="0">
                <a:solidFill>
                  <a:srgbClr val="737373"/>
                </a:solidFill>
                <a:ea typeface="字由点字典黑 65J"/>
              </a:rPr>
              <a:t>在逻辑上怎样保存历史版本？</a:t>
            </a:r>
            <a:endParaRPr lang="en-US" sz="7200" spc="201" dirty="0">
              <a:solidFill>
                <a:srgbClr val="737373"/>
              </a:solidFill>
              <a:ea typeface="字由点字典黑 65J"/>
            </a:endParaRPr>
          </a:p>
        </p:txBody>
      </p:sp>
      <p:sp>
        <p:nvSpPr>
          <p:cNvPr id="18" name="TextBox 3">
            <a:extLst>
              <a:ext uri="{FF2B5EF4-FFF2-40B4-BE49-F238E27FC236}">
                <a16:creationId xmlns:a16="http://schemas.microsoft.com/office/drawing/2014/main" id="{4BE8EEC6-9377-4ED3-B576-BA7F787D3B7C}"/>
              </a:ext>
            </a:extLst>
          </p:cNvPr>
          <p:cNvSpPr txBox="1"/>
          <p:nvPr/>
        </p:nvSpPr>
        <p:spPr>
          <a:xfrm>
            <a:off x="228600" y="2476500"/>
            <a:ext cx="7467600" cy="677108"/>
          </a:xfrm>
          <a:prstGeom prst="rect">
            <a:avLst/>
          </a:prstGeom>
        </p:spPr>
        <p:txBody>
          <a:bodyPr wrap="square" lIns="0" tIns="0" rIns="0" bIns="0" rtlCol="0" anchor="t">
            <a:spAutoFit/>
          </a:bodyPr>
          <a:lstStyle/>
          <a:p>
            <a:r>
              <a:rPr lang="zh-CN" altLang="en-US" sz="4400" b="1" dirty="0">
                <a:solidFill>
                  <a:srgbClr val="737373"/>
                </a:solidFill>
                <a:latin typeface="Times New Roman" panose="02020603050405020304" pitchFamily="18" charset="0"/>
                <a:ea typeface="字由点字典仿宋"/>
              </a:rPr>
              <a:t>思路</a:t>
            </a:r>
            <a:r>
              <a:rPr lang="en-US" altLang="zh-CN" sz="4400" b="1" dirty="0">
                <a:solidFill>
                  <a:srgbClr val="737373"/>
                </a:solidFill>
                <a:latin typeface="Times New Roman" panose="02020603050405020304" pitchFamily="18" charset="0"/>
                <a:ea typeface="字由点字典仿宋"/>
              </a:rPr>
              <a:t>1</a:t>
            </a:r>
            <a:r>
              <a:rPr lang="zh-CN" altLang="en-US" sz="4400" b="1" dirty="0">
                <a:solidFill>
                  <a:srgbClr val="737373"/>
                </a:solidFill>
                <a:latin typeface="Times New Roman" panose="02020603050405020304" pitchFamily="18" charset="0"/>
                <a:ea typeface="字由点字典仿宋"/>
              </a:rPr>
              <a:t>：完整保存每一个版本</a:t>
            </a:r>
            <a:endParaRPr lang="en-US" altLang="zh-CN" sz="4400" b="1" dirty="0">
              <a:solidFill>
                <a:srgbClr val="737373"/>
              </a:solidFill>
              <a:latin typeface="Times New Roman" panose="02020603050405020304" pitchFamily="18" charset="0"/>
              <a:ea typeface="字由点字典仿宋"/>
            </a:endParaRPr>
          </a:p>
        </p:txBody>
      </p:sp>
      <p:sp>
        <p:nvSpPr>
          <p:cNvPr id="20" name="TextBox 3">
            <a:extLst>
              <a:ext uri="{FF2B5EF4-FFF2-40B4-BE49-F238E27FC236}">
                <a16:creationId xmlns:a16="http://schemas.microsoft.com/office/drawing/2014/main" id="{558EA5E3-8A84-4235-AE51-E77FACBBCDEF}"/>
              </a:ext>
            </a:extLst>
          </p:cNvPr>
          <p:cNvSpPr txBox="1"/>
          <p:nvPr/>
        </p:nvSpPr>
        <p:spPr>
          <a:xfrm>
            <a:off x="593715" y="6056510"/>
            <a:ext cx="6858000" cy="1354217"/>
          </a:xfrm>
          <a:prstGeom prst="rect">
            <a:avLst/>
          </a:prstGeom>
        </p:spPr>
        <p:txBody>
          <a:bodyPr wrap="square" lIns="0" tIns="0" rIns="0" bIns="0" rtlCol="0" anchor="t">
            <a:spAutoFit/>
          </a:bodyPr>
          <a:lstStyle/>
          <a:p>
            <a:r>
              <a:rPr lang="zh-CN" altLang="en-US" sz="4400" dirty="0">
                <a:solidFill>
                  <a:srgbClr val="737373"/>
                </a:solidFill>
                <a:latin typeface="仿宋" panose="02010609060101010101" pitchFamily="49" charset="-122"/>
                <a:ea typeface="仿宋" panose="02010609060101010101" pitchFamily="49" charset="-122"/>
              </a:rPr>
              <a:t>优点：容易切换到任何版本</a:t>
            </a:r>
            <a:endParaRPr lang="en-US" altLang="zh-CN" sz="4400" dirty="0">
              <a:solidFill>
                <a:srgbClr val="737373"/>
              </a:solidFill>
              <a:latin typeface="仿宋" panose="02010609060101010101" pitchFamily="49" charset="-122"/>
              <a:ea typeface="仿宋" panose="02010609060101010101" pitchFamily="49" charset="-122"/>
            </a:endParaRPr>
          </a:p>
          <a:p>
            <a:r>
              <a:rPr lang="zh-CN" altLang="en-US" sz="4400" dirty="0">
                <a:solidFill>
                  <a:srgbClr val="737373"/>
                </a:solidFill>
                <a:latin typeface="仿宋" panose="02010609060101010101" pitchFamily="49" charset="-122"/>
                <a:ea typeface="仿宋" panose="02010609060101010101" pitchFamily="49" charset="-122"/>
              </a:rPr>
              <a:t>缺点：浪费存储空间</a:t>
            </a:r>
            <a:endParaRPr lang="en-US" altLang="zh-CN" sz="4400" dirty="0">
              <a:solidFill>
                <a:srgbClr val="737373"/>
              </a:solidFill>
              <a:latin typeface="仿宋" panose="02010609060101010101" pitchFamily="49" charset="-122"/>
              <a:ea typeface="仿宋" panose="02010609060101010101" pitchFamily="49" charset="-122"/>
            </a:endParaRPr>
          </a:p>
        </p:txBody>
      </p:sp>
      <p:sp>
        <p:nvSpPr>
          <p:cNvPr id="21" name="TextBox 3">
            <a:extLst>
              <a:ext uri="{FF2B5EF4-FFF2-40B4-BE49-F238E27FC236}">
                <a16:creationId xmlns:a16="http://schemas.microsoft.com/office/drawing/2014/main" id="{6C21B0F6-0679-431B-AAC5-24DC0F54BBDD}"/>
              </a:ext>
            </a:extLst>
          </p:cNvPr>
          <p:cNvSpPr txBox="1"/>
          <p:nvPr/>
        </p:nvSpPr>
        <p:spPr>
          <a:xfrm>
            <a:off x="8153400" y="2476500"/>
            <a:ext cx="9829800" cy="677108"/>
          </a:xfrm>
          <a:prstGeom prst="rect">
            <a:avLst/>
          </a:prstGeom>
        </p:spPr>
        <p:txBody>
          <a:bodyPr wrap="square" lIns="0" tIns="0" rIns="0" bIns="0" rtlCol="0" anchor="t">
            <a:spAutoFit/>
          </a:bodyPr>
          <a:lstStyle/>
          <a:p>
            <a:r>
              <a:rPr lang="zh-CN" altLang="en-US" sz="4400" b="1" dirty="0">
                <a:solidFill>
                  <a:srgbClr val="737373"/>
                </a:solidFill>
                <a:latin typeface="Times New Roman" panose="02020603050405020304" pitchFamily="18" charset="0"/>
                <a:ea typeface="字由点字典仿宋"/>
              </a:rPr>
              <a:t>思路</a:t>
            </a:r>
            <a:r>
              <a:rPr lang="en-US" altLang="zh-CN" sz="4400" b="1" dirty="0">
                <a:solidFill>
                  <a:srgbClr val="737373"/>
                </a:solidFill>
                <a:latin typeface="Times New Roman" panose="02020603050405020304" pitchFamily="18" charset="0"/>
                <a:ea typeface="字由点字典仿宋"/>
              </a:rPr>
              <a:t>2</a:t>
            </a:r>
            <a:r>
              <a:rPr lang="zh-CN" altLang="en-US" sz="4400" b="1" dirty="0">
                <a:solidFill>
                  <a:srgbClr val="737373"/>
                </a:solidFill>
                <a:latin typeface="Times New Roman" panose="02020603050405020304" pitchFamily="18" charset="0"/>
                <a:ea typeface="字由点字典仿宋"/>
              </a:rPr>
              <a:t>：只保存较前一版本的改变量（</a:t>
            </a:r>
            <a:r>
              <a:rPr lang="en-US" altLang="zh-CN" sz="4400" b="1" dirty="0">
                <a:solidFill>
                  <a:srgbClr val="737373"/>
                </a:solidFill>
                <a:latin typeface="Times New Roman" panose="02020603050405020304" pitchFamily="18" charset="0"/>
                <a:ea typeface="字由点字典仿宋"/>
              </a:rPr>
              <a:t>δ</a:t>
            </a:r>
            <a:r>
              <a:rPr lang="zh-CN" altLang="en-US" sz="4400" b="1" dirty="0">
                <a:solidFill>
                  <a:srgbClr val="737373"/>
                </a:solidFill>
                <a:latin typeface="Times New Roman" panose="02020603050405020304" pitchFamily="18" charset="0"/>
                <a:ea typeface="字由点字典仿宋"/>
              </a:rPr>
              <a:t>）</a:t>
            </a:r>
            <a:endParaRPr lang="en-US" altLang="zh-CN" sz="4400" b="1" dirty="0">
              <a:solidFill>
                <a:srgbClr val="737373"/>
              </a:solidFill>
              <a:latin typeface="Times New Roman" panose="02020603050405020304" pitchFamily="18" charset="0"/>
              <a:ea typeface="字由点字典仿宋"/>
            </a:endParaRPr>
          </a:p>
        </p:txBody>
      </p:sp>
      <p:pic>
        <p:nvPicPr>
          <p:cNvPr id="25" name="图片 24">
            <a:extLst>
              <a:ext uri="{FF2B5EF4-FFF2-40B4-BE49-F238E27FC236}">
                <a16:creationId xmlns:a16="http://schemas.microsoft.com/office/drawing/2014/main" id="{7285191F-538E-4F50-9568-511CCD938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3162300"/>
            <a:ext cx="2501267" cy="2501267"/>
          </a:xfrm>
          <a:prstGeom prst="rect">
            <a:avLst/>
          </a:prstGeom>
        </p:spPr>
      </p:pic>
      <p:sp>
        <p:nvSpPr>
          <p:cNvPr id="30" name="TextBox 3">
            <a:extLst>
              <a:ext uri="{FF2B5EF4-FFF2-40B4-BE49-F238E27FC236}">
                <a16:creationId xmlns:a16="http://schemas.microsoft.com/office/drawing/2014/main" id="{4F930FC3-A382-497B-9BD0-41F7F71FDB86}"/>
              </a:ext>
            </a:extLst>
          </p:cNvPr>
          <p:cNvSpPr txBox="1"/>
          <p:nvPr/>
        </p:nvSpPr>
        <p:spPr>
          <a:xfrm>
            <a:off x="8944618" y="4438970"/>
            <a:ext cx="1550068"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版本</a:t>
            </a:r>
            <a:r>
              <a:rPr lang="en-US" altLang="zh-CN" sz="3200" dirty="0">
                <a:solidFill>
                  <a:srgbClr val="737373"/>
                </a:solidFill>
                <a:latin typeface="仿宋" panose="02010609060101010101" pitchFamily="49" charset="-122"/>
                <a:ea typeface="仿宋" panose="02010609060101010101" pitchFamily="49" charset="-122"/>
              </a:rPr>
              <a:t>1</a:t>
            </a:r>
          </a:p>
        </p:txBody>
      </p:sp>
      <p:grpSp>
        <p:nvGrpSpPr>
          <p:cNvPr id="32" name="组合 31">
            <a:extLst>
              <a:ext uri="{FF2B5EF4-FFF2-40B4-BE49-F238E27FC236}">
                <a16:creationId xmlns:a16="http://schemas.microsoft.com/office/drawing/2014/main" id="{0CE2B0BB-8AF8-4DFD-9662-6B1E92EA14C8}"/>
              </a:ext>
            </a:extLst>
          </p:cNvPr>
          <p:cNvGrpSpPr/>
          <p:nvPr/>
        </p:nvGrpSpPr>
        <p:grpSpPr>
          <a:xfrm>
            <a:off x="10965194" y="3194353"/>
            <a:ext cx="2501267" cy="2501267"/>
            <a:chOff x="10965194" y="4642152"/>
            <a:chExt cx="2501267" cy="2501267"/>
          </a:xfrm>
        </p:grpSpPr>
        <p:pic>
          <p:nvPicPr>
            <p:cNvPr id="28" name="图片 27">
              <a:extLst>
                <a:ext uri="{FF2B5EF4-FFF2-40B4-BE49-F238E27FC236}">
                  <a16:creationId xmlns:a16="http://schemas.microsoft.com/office/drawing/2014/main" id="{A3BB93E4-B2BB-4761-A8B2-53DEC11A1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194" y="4642152"/>
              <a:ext cx="2501267" cy="2501267"/>
            </a:xfrm>
            <a:prstGeom prst="rect">
              <a:avLst/>
            </a:prstGeom>
          </p:spPr>
        </p:pic>
        <p:sp>
          <p:nvSpPr>
            <p:cNvPr id="31" name="TextBox 3">
              <a:extLst>
                <a:ext uri="{FF2B5EF4-FFF2-40B4-BE49-F238E27FC236}">
                  <a16:creationId xmlns:a16="http://schemas.microsoft.com/office/drawing/2014/main" id="{F92446B3-08A1-493F-8D4A-0E3E63479F8A}"/>
                </a:ext>
              </a:extLst>
            </p:cNvPr>
            <p:cNvSpPr txBox="1"/>
            <p:nvPr/>
          </p:nvSpPr>
          <p:spPr>
            <a:xfrm>
              <a:off x="11546148" y="5753100"/>
              <a:ext cx="1560252" cy="984885"/>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版本</a:t>
              </a:r>
              <a:r>
                <a:rPr lang="en-US" altLang="zh-CN" sz="3200" dirty="0">
                  <a:solidFill>
                    <a:srgbClr val="737373"/>
                  </a:solidFill>
                  <a:latin typeface="仿宋" panose="02010609060101010101" pitchFamily="49" charset="-122"/>
                  <a:ea typeface="仿宋" panose="02010609060101010101" pitchFamily="49" charset="-122"/>
                </a:rPr>
                <a:t>2</a:t>
              </a:r>
              <a:r>
                <a:rPr lang="zh-CN" altLang="en-US" sz="3200" dirty="0">
                  <a:solidFill>
                    <a:srgbClr val="737373"/>
                  </a:solidFill>
                  <a:latin typeface="仿宋" panose="02010609060101010101" pitchFamily="49" charset="-122"/>
                  <a:ea typeface="仿宋" panose="02010609060101010101" pitchFamily="49" charset="-122"/>
                </a:rPr>
                <a:t>减版本</a:t>
              </a:r>
              <a:r>
                <a:rPr lang="en-US" altLang="zh-CN" sz="3200" dirty="0">
                  <a:solidFill>
                    <a:srgbClr val="737373"/>
                  </a:solidFill>
                  <a:latin typeface="仿宋" panose="02010609060101010101" pitchFamily="49" charset="-122"/>
                  <a:ea typeface="仿宋" panose="02010609060101010101" pitchFamily="49" charset="-122"/>
                </a:rPr>
                <a:t>1</a:t>
              </a:r>
            </a:p>
          </p:txBody>
        </p:sp>
      </p:grpSp>
      <p:grpSp>
        <p:nvGrpSpPr>
          <p:cNvPr id="35" name="组合 34">
            <a:extLst>
              <a:ext uri="{FF2B5EF4-FFF2-40B4-BE49-F238E27FC236}">
                <a16:creationId xmlns:a16="http://schemas.microsoft.com/office/drawing/2014/main" id="{305FC7CB-F528-440C-9325-FA34C2E3074E}"/>
              </a:ext>
            </a:extLst>
          </p:cNvPr>
          <p:cNvGrpSpPr/>
          <p:nvPr/>
        </p:nvGrpSpPr>
        <p:grpSpPr>
          <a:xfrm>
            <a:off x="15316200" y="3248495"/>
            <a:ext cx="2501267" cy="2501267"/>
            <a:chOff x="10965194" y="4642152"/>
            <a:chExt cx="2501267" cy="2501267"/>
          </a:xfrm>
        </p:grpSpPr>
        <p:pic>
          <p:nvPicPr>
            <p:cNvPr id="36" name="图片 35">
              <a:extLst>
                <a:ext uri="{FF2B5EF4-FFF2-40B4-BE49-F238E27FC236}">
                  <a16:creationId xmlns:a16="http://schemas.microsoft.com/office/drawing/2014/main" id="{95770F11-9B64-466F-9B8C-D5D9305D0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194" y="4642152"/>
              <a:ext cx="2501267" cy="2501267"/>
            </a:xfrm>
            <a:prstGeom prst="rect">
              <a:avLst/>
            </a:prstGeom>
          </p:spPr>
        </p:pic>
        <p:sp>
          <p:nvSpPr>
            <p:cNvPr id="37" name="TextBox 3">
              <a:extLst>
                <a:ext uri="{FF2B5EF4-FFF2-40B4-BE49-F238E27FC236}">
                  <a16:creationId xmlns:a16="http://schemas.microsoft.com/office/drawing/2014/main" id="{BFE0AD86-E37F-4BB1-91DF-F7E2C6BE46EE}"/>
                </a:ext>
              </a:extLst>
            </p:cNvPr>
            <p:cNvSpPr txBox="1"/>
            <p:nvPr/>
          </p:nvSpPr>
          <p:spPr>
            <a:xfrm>
              <a:off x="11546148" y="5753100"/>
              <a:ext cx="1560252" cy="984885"/>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版本</a:t>
              </a:r>
              <a:r>
                <a:rPr lang="en-US" altLang="zh-CN" sz="3200" dirty="0">
                  <a:solidFill>
                    <a:srgbClr val="737373"/>
                  </a:solidFill>
                  <a:latin typeface="仿宋" panose="02010609060101010101" pitchFamily="49" charset="-122"/>
                  <a:ea typeface="仿宋" panose="02010609060101010101" pitchFamily="49" charset="-122"/>
                </a:rPr>
                <a:t>n</a:t>
              </a:r>
              <a:r>
                <a:rPr lang="zh-CN" altLang="en-US" sz="3200" dirty="0">
                  <a:solidFill>
                    <a:srgbClr val="737373"/>
                  </a:solidFill>
                  <a:latin typeface="仿宋" panose="02010609060101010101" pitchFamily="49" charset="-122"/>
                  <a:ea typeface="仿宋" panose="02010609060101010101" pitchFamily="49" charset="-122"/>
                </a:rPr>
                <a:t>减版本</a:t>
              </a:r>
              <a:r>
                <a:rPr lang="en-US" altLang="zh-CN" sz="3200" dirty="0">
                  <a:solidFill>
                    <a:srgbClr val="737373"/>
                  </a:solidFill>
                  <a:latin typeface="仿宋" panose="02010609060101010101" pitchFamily="49" charset="-122"/>
                  <a:ea typeface="仿宋" panose="02010609060101010101" pitchFamily="49" charset="-122"/>
                </a:rPr>
                <a:t>n-1</a:t>
              </a:r>
            </a:p>
          </p:txBody>
        </p:sp>
      </p:grpSp>
      <p:sp>
        <p:nvSpPr>
          <p:cNvPr id="38" name="TextBox 3">
            <a:extLst>
              <a:ext uri="{FF2B5EF4-FFF2-40B4-BE49-F238E27FC236}">
                <a16:creationId xmlns:a16="http://schemas.microsoft.com/office/drawing/2014/main" id="{7A847FA9-9A82-4A12-94DC-AD5ABC1F81CD}"/>
              </a:ext>
            </a:extLst>
          </p:cNvPr>
          <p:cNvSpPr txBox="1"/>
          <p:nvPr/>
        </p:nvSpPr>
        <p:spPr>
          <a:xfrm>
            <a:off x="13760430" y="4359443"/>
            <a:ext cx="1752600" cy="677108"/>
          </a:xfrm>
          <a:prstGeom prst="rect">
            <a:avLst/>
          </a:prstGeom>
        </p:spPr>
        <p:txBody>
          <a:bodyPr wrap="square" lIns="0" tIns="0" rIns="0" bIns="0" rtlCol="0" anchor="t">
            <a:spAutoFit/>
          </a:bodyPr>
          <a:lstStyle/>
          <a:p>
            <a:r>
              <a:rPr lang="en-US" altLang="zh-CN" sz="4400" dirty="0">
                <a:solidFill>
                  <a:srgbClr val="737373"/>
                </a:solidFill>
                <a:latin typeface="字由点字典黑 65J" panose="02010600030101010101" charset="-122"/>
                <a:ea typeface="字由点字典黑 65J" panose="02010600030101010101" charset="-122"/>
              </a:rPr>
              <a:t>……</a:t>
            </a:r>
          </a:p>
        </p:txBody>
      </p:sp>
      <p:grpSp>
        <p:nvGrpSpPr>
          <p:cNvPr id="54" name="组合 53">
            <a:extLst>
              <a:ext uri="{FF2B5EF4-FFF2-40B4-BE49-F238E27FC236}">
                <a16:creationId xmlns:a16="http://schemas.microsoft.com/office/drawing/2014/main" id="{216AFEA1-EFE3-460B-A983-EFF7F0CCB787}"/>
              </a:ext>
            </a:extLst>
          </p:cNvPr>
          <p:cNvGrpSpPr/>
          <p:nvPr/>
        </p:nvGrpSpPr>
        <p:grpSpPr>
          <a:xfrm>
            <a:off x="2162457" y="3238469"/>
            <a:ext cx="2501267" cy="2501267"/>
            <a:chOff x="-54614" y="4502466"/>
            <a:chExt cx="2501267" cy="2501267"/>
          </a:xfrm>
        </p:grpSpPr>
        <p:pic>
          <p:nvPicPr>
            <p:cNvPr id="39" name="图片 38">
              <a:extLst>
                <a:ext uri="{FF2B5EF4-FFF2-40B4-BE49-F238E27FC236}">
                  <a16:creationId xmlns:a16="http://schemas.microsoft.com/office/drawing/2014/main" id="{C45CFE7D-B3FF-41C8-AD52-73970458D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4" y="4502466"/>
              <a:ext cx="2501267" cy="2501267"/>
            </a:xfrm>
            <a:prstGeom prst="rect">
              <a:avLst/>
            </a:prstGeom>
          </p:spPr>
        </p:pic>
        <p:sp>
          <p:nvSpPr>
            <p:cNvPr id="40" name="TextBox 3">
              <a:extLst>
                <a:ext uri="{FF2B5EF4-FFF2-40B4-BE49-F238E27FC236}">
                  <a16:creationId xmlns:a16="http://schemas.microsoft.com/office/drawing/2014/main" id="{73790B21-1657-4A8E-A106-D29CE82E46BC}"/>
                </a:ext>
              </a:extLst>
            </p:cNvPr>
            <p:cNvSpPr txBox="1"/>
            <p:nvPr/>
          </p:nvSpPr>
          <p:spPr>
            <a:xfrm>
              <a:off x="584204" y="5779136"/>
              <a:ext cx="1550068"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版本</a:t>
              </a:r>
              <a:r>
                <a:rPr lang="en-US" altLang="zh-CN" sz="3200" dirty="0">
                  <a:solidFill>
                    <a:srgbClr val="737373"/>
                  </a:solidFill>
                  <a:latin typeface="仿宋" panose="02010609060101010101" pitchFamily="49" charset="-122"/>
                  <a:ea typeface="仿宋" panose="02010609060101010101" pitchFamily="49" charset="-122"/>
                </a:rPr>
                <a:t>2</a:t>
              </a:r>
            </a:p>
          </p:txBody>
        </p:sp>
      </p:grpSp>
      <p:sp>
        <p:nvSpPr>
          <p:cNvPr id="44" name="TextBox 3">
            <a:extLst>
              <a:ext uri="{FF2B5EF4-FFF2-40B4-BE49-F238E27FC236}">
                <a16:creationId xmlns:a16="http://schemas.microsoft.com/office/drawing/2014/main" id="{60E28747-E66F-40B9-9CD8-7ADDF677038B}"/>
              </a:ext>
            </a:extLst>
          </p:cNvPr>
          <p:cNvSpPr txBox="1"/>
          <p:nvPr/>
        </p:nvSpPr>
        <p:spPr>
          <a:xfrm>
            <a:off x="4393905" y="4240707"/>
            <a:ext cx="1123095" cy="677108"/>
          </a:xfrm>
          <a:prstGeom prst="rect">
            <a:avLst/>
          </a:prstGeom>
        </p:spPr>
        <p:txBody>
          <a:bodyPr wrap="square" lIns="0" tIns="0" rIns="0" bIns="0" rtlCol="0" anchor="t">
            <a:spAutoFit/>
          </a:bodyPr>
          <a:lstStyle/>
          <a:p>
            <a:r>
              <a:rPr lang="en-US" altLang="zh-CN" sz="4400" dirty="0">
                <a:solidFill>
                  <a:srgbClr val="737373"/>
                </a:solidFill>
                <a:latin typeface="字由点字典黑 65J" panose="02010600030101010101" charset="-122"/>
                <a:ea typeface="字由点字典黑 65J" panose="02010600030101010101" charset="-122"/>
              </a:rPr>
              <a:t>……</a:t>
            </a:r>
          </a:p>
        </p:txBody>
      </p:sp>
      <p:grpSp>
        <p:nvGrpSpPr>
          <p:cNvPr id="55" name="组合 54">
            <a:extLst>
              <a:ext uri="{FF2B5EF4-FFF2-40B4-BE49-F238E27FC236}">
                <a16:creationId xmlns:a16="http://schemas.microsoft.com/office/drawing/2014/main" id="{3F94A94A-1404-4819-A467-BDB1677F51C4}"/>
              </a:ext>
            </a:extLst>
          </p:cNvPr>
          <p:cNvGrpSpPr/>
          <p:nvPr/>
        </p:nvGrpSpPr>
        <p:grpSpPr>
          <a:xfrm>
            <a:off x="8279" y="3194353"/>
            <a:ext cx="2501267" cy="2501267"/>
            <a:chOff x="-54614" y="4502466"/>
            <a:chExt cx="2501267" cy="2501267"/>
          </a:xfrm>
        </p:grpSpPr>
        <p:pic>
          <p:nvPicPr>
            <p:cNvPr id="56" name="图片 55">
              <a:extLst>
                <a:ext uri="{FF2B5EF4-FFF2-40B4-BE49-F238E27FC236}">
                  <a16:creationId xmlns:a16="http://schemas.microsoft.com/office/drawing/2014/main" id="{480C3B04-BC67-413A-8F3C-5553EA02B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4" y="4502466"/>
              <a:ext cx="2501267" cy="2501267"/>
            </a:xfrm>
            <a:prstGeom prst="rect">
              <a:avLst/>
            </a:prstGeom>
          </p:spPr>
        </p:pic>
        <p:sp>
          <p:nvSpPr>
            <p:cNvPr id="57" name="TextBox 3">
              <a:extLst>
                <a:ext uri="{FF2B5EF4-FFF2-40B4-BE49-F238E27FC236}">
                  <a16:creationId xmlns:a16="http://schemas.microsoft.com/office/drawing/2014/main" id="{2108025E-3233-4BE2-B22B-BDDCC596EACE}"/>
                </a:ext>
              </a:extLst>
            </p:cNvPr>
            <p:cNvSpPr txBox="1"/>
            <p:nvPr/>
          </p:nvSpPr>
          <p:spPr>
            <a:xfrm>
              <a:off x="584204" y="5779136"/>
              <a:ext cx="1550068"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版本</a:t>
              </a:r>
              <a:r>
                <a:rPr lang="en-US" altLang="zh-CN" sz="3200" dirty="0">
                  <a:solidFill>
                    <a:srgbClr val="737373"/>
                  </a:solidFill>
                  <a:latin typeface="仿宋" panose="02010609060101010101" pitchFamily="49" charset="-122"/>
                  <a:ea typeface="仿宋" panose="02010609060101010101" pitchFamily="49" charset="-122"/>
                </a:rPr>
                <a:t>1</a:t>
              </a:r>
            </a:p>
          </p:txBody>
        </p:sp>
      </p:grpSp>
      <p:grpSp>
        <p:nvGrpSpPr>
          <p:cNvPr id="58" name="组合 57">
            <a:extLst>
              <a:ext uri="{FF2B5EF4-FFF2-40B4-BE49-F238E27FC236}">
                <a16:creationId xmlns:a16="http://schemas.microsoft.com/office/drawing/2014/main" id="{C4FD7398-BE65-43D0-B850-2600969740D6}"/>
              </a:ext>
            </a:extLst>
          </p:cNvPr>
          <p:cNvGrpSpPr/>
          <p:nvPr/>
        </p:nvGrpSpPr>
        <p:grpSpPr>
          <a:xfrm>
            <a:off x="5262829" y="3235780"/>
            <a:ext cx="2501267" cy="2501267"/>
            <a:chOff x="-54614" y="4502466"/>
            <a:chExt cx="2501267" cy="2501267"/>
          </a:xfrm>
        </p:grpSpPr>
        <p:pic>
          <p:nvPicPr>
            <p:cNvPr id="59" name="图片 58">
              <a:extLst>
                <a:ext uri="{FF2B5EF4-FFF2-40B4-BE49-F238E27FC236}">
                  <a16:creationId xmlns:a16="http://schemas.microsoft.com/office/drawing/2014/main" id="{9C48D76C-525F-4427-9B9A-F3E9875FB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4" y="4502466"/>
              <a:ext cx="2501267" cy="2501267"/>
            </a:xfrm>
            <a:prstGeom prst="rect">
              <a:avLst/>
            </a:prstGeom>
          </p:spPr>
        </p:pic>
        <p:sp>
          <p:nvSpPr>
            <p:cNvPr id="60" name="TextBox 3">
              <a:extLst>
                <a:ext uri="{FF2B5EF4-FFF2-40B4-BE49-F238E27FC236}">
                  <a16:creationId xmlns:a16="http://schemas.microsoft.com/office/drawing/2014/main" id="{89015D37-4262-452F-ACC1-982FCC8193FB}"/>
                </a:ext>
              </a:extLst>
            </p:cNvPr>
            <p:cNvSpPr txBox="1"/>
            <p:nvPr/>
          </p:nvSpPr>
          <p:spPr>
            <a:xfrm>
              <a:off x="584204" y="5779136"/>
              <a:ext cx="1550068" cy="492443"/>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版本</a:t>
              </a:r>
              <a:r>
                <a:rPr lang="en-US" altLang="zh-CN" sz="3200" dirty="0">
                  <a:solidFill>
                    <a:srgbClr val="737373"/>
                  </a:solidFill>
                  <a:latin typeface="仿宋" panose="02010609060101010101" pitchFamily="49" charset="-122"/>
                  <a:ea typeface="仿宋" panose="02010609060101010101" pitchFamily="49" charset="-122"/>
                </a:rPr>
                <a:t>n</a:t>
              </a:r>
            </a:p>
          </p:txBody>
        </p:sp>
      </p:grpSp>
      <p:sp>
        <p:nvSpPr>
          <p:cNvPr id="61" name="TextBox 3">
            <a:extLst>
              <a:ext uri="{FF2B5EF4-FFF2-40B4-BE49-F238E27FC236}">
                <a16:creationId xmlns:a16="http://schemas.microsoft.com/office/drawing/2014/main" id="{3C203A5C-4DF8-4B16-AF6B-170344401453}"/>
              </a:ext>
            </a:extLst>
          </p:cNvPr>
          <p:cNvSpPr txBox="1"/>
          <p:nvPr/>
        </p:nvSpPr>
        <p:spPr>
          <a:xfrm>
            <a:off x="8897274" y="5905501"/>
            <a:ext cx="9162126" cy="2708434"/>
          </a:xfrm>
          <a:prstGeom prst="rect">
            <a:avLst/>
          </a:prstGeom>
        </p:spPr>
        <p:txBody>
          <a:bodyPr wrap="square" lIns="0" tIns="0" rIns="0" bIns="0" rtlCol="0" anchor="t">
            <a:spAutoFit/>
          </a:bodyPr>
          <a:lstStyle/>
          <a:p>
            <a:r>
              <a:rPr lang="zh-CN" altLang="en-US" sz="4400" dirty="0">
                <a:solidFill>
                  <a:srgbClr val="737373"/>
                </a:solidFill>
                <a:latin typeface="仿宋" panose="02010609060101010101" pitchFamily="49" charset="-122"/>
                <a:ea typeface="仿宋" panose="02010609060101010101" pitchFamily="49" charset="-122"/>
              </a:rPr>
              <a:t>优点：节省存储空间</a:t>
            </a:r>
            <a:endParaRPr lang="en-US" altLang="zh-CN" sz="4400" dirty="0">
              <a:solidFill>
                <a:srgbClr val="737373"/>
              </a:solidFill>
              <a:latin typeface="仿宋" panose="02010609060101010101" pitchFamily="49" charset="-122"/>
              <a:ea typeface="仿宋" panose="02010609060101010101" pitchFamily="49" charset="-122"/>
            </a:endParaRPr>
          </a:p>
          <a:p>
            <a:r>
              <a:rPr lang="zh-CN" altLang="en-US" sz="4400" dirty="0">
                <a:solidFill>
                  <a:srgbClr val="737373"/>
                </a:solidFill>
                <a:latin typeface="仿宋" panose="02010609060101010101" pitchFamily="49" charset="-122"/>
                <a:ea typeface="仿宋" panose="02010609060101010101" pitchFamily="49" charset="-122"/>
              </a:rPr>
              <a:t>缺点：版本切换代价高，需要打补丁，例如获取版本</a:t>
            </a:r>
            <a:r>
              <a:rPr lang="en-US" altLang="zh-CN" sz="4400" dirty="0">
                <a:solidFill>
                  <a:srgbClr val="737373"/>
                </a:solidFill>
                <a:latin typeface="仿宋" panose="02010609060101010101" pitchFamily="49" charset="-122"/>
                <a:ea typeface="仿宋" panose="02010609060101010101" pitchFamily="49" charset="-122"/>
              </a:rPr>
              <a:t>2</a:t>
            </a:r>
            <a:r>
              <a:rPr lang="zh-CN" altLang="en-US" sz="4400" dirty="0">
                <a:solidFill>
                  <a:srgbClr val="737373"/>
                </a:solidFill>
                <a:latin typeface="仿宋" panose="02010609060101010101" pitchFamily="49" charset="-122"/>
                <a:ea typeface="仿宋" panose="02010609060101010101" pitchFamily="49" charset="-122"/>
              </a:rPr>
              <a:t>，需要版本</a:t>
            </a:r>
            <a:r>
              <a:rPr lang="en-US" altLang="zh-CN" sz="4400" dirty="0">
                <a:solidFill>
                  <a:srgbClr val="737373"/>
                </a:solidFill>
                <a:latin typeface="仿宋" panose="02010609060101010101" pitchFamily="49" charset="-122"/>
                <a:ea typeface="仿宋" panose="02010609060101010101" pitchFamily="49" charset="-122"/>
              </a:rPr>
              <a:t>1+(</a:t>
            </a:r>
            <a:r>
              <a:rPr lang="zh-CN" altLang="en-US" sz="4400" dirty="0">
                <a:solidFill>
                  <a:srgbClr val="737373"/>
                </a:solidFill>
                <a:latin typeface="仿宋" panose="02010609060101010101" pitchFamily="49" charset="-122"/>
                <a:ea typeface="仿宋" panose="02010609060101010101" pitchFamily="49" charset="-122"/>
              </a:rPr>
              <a:t>版本</a:t>
            </a:r>
            <a:r>
              <a:rPr lang="en-US" altLang="zh-CN" sz="4400" dirty="0">
                <a:solidFill>
                  <a:srgbClr val="737373"/>
                </a:solidFill>
                <a:latin typeface="仿宋" panose="02010609060101010101" pitchFamily="49" charset="-122"/>
                <a:ea typeface="仿宋" panose="02010609060101010101" pitchFamily="49" charset="-122"/>
              </a:rPr>
              <a:t>2-</a:t>
            </a:r>
            <a:r>
              <a:rPr lang="zh-CN" altLang="en-US" sz="4400" dirty="0">
                <a:solidFill>
                  <a:srgbClr val="737373"/>
                </a:solidFill>
                <a:latin typeface="仿宋" panose="02010609060101010101" pitchFamily="49" charset="-122"/>
                <a:ea typeface="仿宋" panose="02010609060101010101" pitchFamily="49" charset="-122"/>
              </a:rPr>
              <a:t>版本</a:t>
            </a:r>
            <a:r>
              <a:rPr lang="en-US" altLang="zh-CN" sz="4400" dirty="0">
                <a:solidFill>
                  <a:srgbClr val="737373"/>
                </a:solidFill>
                <a:latin typeface="仿宋" panose="02010609060101010101" pitchFamily="49" charset="-122"/>
                <a:ea typeface="仿宋" panose="02010609060101010101" pitchFamily="49" charset="-122"/>
              </a:rPr>
              <a:t>1)=</a:t>
            </a:r>
            <a:r>
              <a:rPr lang="zh-CN" altLang="en-US" sz="4400" dirty="0">
                <a:solidFill>
                  <a:srgbClr val="737373"/>
                </a:solidFill>
                <a:latin typeface="仿宋" panose="02010609060101010101" pitchFamily="49" charset="-122"/>
                <a:ea typeface="仿宋" panose="02010609060101010101" pitchFamily="49" charset="-122"/>
              </a:rPr>
              <a:t>版本</a:t>
            </a:r>
            <a:r>
              <a:rPr lang="en-US" altLang="zh-CN" sz="4400" dirty="0">
                <a:solidFill>
                  <a:srgbClr val="737373"/>
                </a:solidFill>
                <a:latin typeface="仿宋" panose="02010609060101010101" pitchFamily="49" charset="-122"/>
                <a:ea typeface="仿宋" panose="02010609060101010101" pitchFamily="49" charset="-122"/>
              </a:rPr>
              <a:t>2</a:t>
            </a:r>
          </a:p>
        </p:txBody>
      </p:sp>
      <p:sp>
        <p:nvSpPr>
          <p:cNvPr id="62" name="TextBox 3">
            <a:extLst>
              <a:ext uri="{FF2B5EF4-FFF2-40B4-BE49-F238E27FC236}">
                <a16:creationId xmlns:a16="http://schemas.microsoft.com/office/drawing/2014/main" id="{27411A9A-4C2A-4DAF-AFAE-80F32E51BB05}"/>
              </a:ext>
            </a:extLst>
          </p:cNvPr>
          <p:cNvSpPr txBox="1"/>
          <p:nvPr/>
        </p:nvSpPr>
        <p:spPr>
          <a:xfrm>
            <a:off x="228600" y="8869280"/>
            <a:ext cx="7857663" cy="677108"/>
          </a:xfrm>
          <a:prstGeom prst="rect">
            <a:avLst/>
          </a:prstGeom>
        </p:spPr>
        <p:txBody>
          <a:bodyPr wrap="square" lIns="0" tIns="0" rIns="0" bIns="0" rtlCol="0" anchor="t">
            <a:spAutoFit/>
          </a:bodyPr>
          <a:lstStyle/>
          <a:p>
            <a:r>
              <a:rPr lang="zh-CN" altLang="en-US" sz="4400" b="1" dirty="0">
                <a:solidFill>
                  <a:srgbClr val="737373"/>
                </a:solidFill>
                <a:latin typeface="Times New Roman" panose="02020603050405020304" pitchFamily="18" charset="0"/>
                <a:ea typeface="字由点字典仿宋"/>
              </a:rPr>
              <a:t>（</a:t>
            </a:r>
            <a:r>
              <a:rPr lang="en-US" altLang="zh-CN" sz="4400" b="1" dirty="0">
                <a:solidFill>
                  <a:srgbClr val="737373"/>
                </a:solidFill>
                <a:latin typeface="Times New Roman" panose="02020603050405020304" pitchFamily="18" charset="0"/>
                <a:ea typeface="字由点字典仿宋"/>
              </a:rPr>
              <a:t>Git</a:t>
            </a:r>
            <a:r>
              <a:rPr lang="zh-CN" altLang="en-US" sz="4400" b="1" dirty="0">
                <a:solidFill>
                  <a:srgbClr val="737373"/>
                </a:solidFill>
                <a:latin typeface="Times New Roman" panose="02020603050405020304" pitchFamily="18" charset="0"/>
                <a:ea typeface="字由点字典仿宋"/>
              </a:rPr>
              <a:t>的做法，且做了一些优化）</a:t>
            </a:r>
            <a:endParaRPr lang="en-US" altLang="zh-CN" sz="4400" b="1" dirty="0">
              <a:solidFill>
                <a:srgbClr val="737373"/>
              </a:solidFill>
              <a:latin typeface="Times New Roman" panose="02020603050405020304" pitchFamily="18" charset="0"/>
              <a:ea typeface="字由点字典仿宋"/>
            </a:endParaRPr>
          </a:p>
        </p:txBody>
      </p:sp>
      <p:sp>
        <p:nvSpPr>
          <p:cNvPr id="63" name="TextBox 3">
            <a:extLst>
              <a:ext uri="{FF2B5EF4-FFF2-40B4-BE49-F238E27FC236}">
                <a16:creationId xmlns:a16="http://schemas.microsoft.com/office/drawing/2014/main" id="{BDED1896-0992-45BC-8A4B-75195279737F}"/>
              </a:ext>
            </a:extLst>
          </p:cNvPr>
          <p:cNvSpPr txBox="1"/>
          <p:nvPr/>
        </p:nvSpPr>
        <p:spPr>
          <a:xfrm>
            <a:off x="11159328" y="8859253"/>
            <a:ext cx="3817943" cy="677108"/>
          </a:xfrm>
          <a:prstGeom prst="rect">
            <a:avLst/>
          </a:prstGeom>
        </p:spPr>
        <p:txBody>
          <a:bodyPr wrap="square" lIns="0" tIns="0" rIns="0" bIns="0" rtlCol="0" anchor="t">
            <a:spAutoFit/>
          </a:bodyPr>
          <a:lstStyle/>
          <a:p>
            <a:r>
              <a:rPr lang="zh-CN" altLang="en-US" sz="4400" b="1" dirty="0">
                <a:solidFill>
                  <a:srgbClr val="737373"/>
                </a:solidFill>
                <a:latin typeface="Times New Roman" panose="02020603050405020304" pitchFamily="18" charset="0"/>
                <a:ea typeface="字由点字典仿宋"/>
              </a:rPr>
              <a:t>（</a:t>
            </a:r>
            <a:r>
              <a:rPr lang="en-US" altLang="zh-CN" sz="4400" b="1" dirty="0">
                <a:solidFill>
                  <a:srgbClr val="737373"/>
                </a:solidFill>
                <a:latin typeface="Times New Roman" panose="02020603050405020304" pitchFamily="18" charset="0"/>
                <a:ea typeface="字由点字典仿宋"/>
              </a:rPr>
              <a:t>SVN</a:t>
            </a:r>
            <a:r>
              <a:rPr lang="zh-CN" altLang="en-US" sz="4400" b="1" dirty="0">
                <a:solidFill>
                  <a:srgbClr val="737373"/>
                </a:solidFill>
                <a:latin typeface="Times New Roman" panose="02020603050405020304" pitchFamily="18" charset="0"/>
                <a:ea typeface="字由点字典仿宋"/>
              </a:rPr>
              <a:t>的做法）</a:t>
            </a:r>
            <a:endParaRPr lang="en-US" altLang="zh-CN" sz="4400" b="1" dirty="0">
              <a:solidFill>
                <a:srgbClr val="737373"/>
              </a:solidFill>
              <a:latin typeface="Times New Roman" panose="02020603050405020304" pitchFamily="18" charset="0"/>
              <a:ea typeface="字由点字典仿宋"/>
            </a:endParaRPr>
          </a:p>
        </p:txBody>
      </p:sp>
    </p:spTree>
    <p:extLst>
      <p:ext uri="{BB962C8B-B14F-4D97-AF65-F5344CB8AC3E}">
        <p14:creationId xmlns:p14="http://schemas.microsoft.com/office/powerpoint/2010/main" val="242779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1" grpId="0"/>
      <p:bldP spid="62"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7D15CDB-BD72-43DA-99DE-4D6476DE904E}"/>
              </a:ext>
            </a:extLst>
          </p:cNvPr>
          <p:cNvGrpSpPr/>
          <p:nvPr/>
        </p:nvGrpSpPr>
        <p:grpSpPr>
          <a:xfrm>
            <a:off x="98060" y="8191500"/>
            <a:ext cx="7162800" cy="2293179"/>
            <a:chOff x="8279" y="3194353"/>
            <a:chExt cx="7755817" cy="2545383"/>
          </a:xfrm>
        </p:grpSpPr>
        <p:grpSp>
          <p:nvGrpSpPr>
            <p:cNvPr id="34" name="组合 33">
              <a:extLst>
                <a:ext uri="{FF2B5EF4-FFF2-40B4-BE49-F238E27FC236}">
                  <a16:creationId xmlns:a16="http://schemas.microsoft.com/office/drawing/2014/main" id="{10BE2EF2-201A-4263-B755-B0FF8475889C}"/>
                </a:ext>
              </a:extLst>
            </p:cNvPr>
            <p:cNvGrpSpPr/>
            <p:nvPr/>
          </p:nvGrpSpPr>
          <p:grpSpPr>
            <a:xfrm>
              <a:off x="2162457" y="3238469"/>
              <a:ext cx="2501267" cy="2501267"/>
              <a:chOff x="-54614" y="4502466"/>
              <a:chExt cx="2501267" cy="2501267"/>
            </a:xfrm>
          </p:grpSpPr>
          <p:pic>
            <p:nvPicPr>
              <p:cNvPr id="41" name="图片 40">
                <a:extLst>
                  <a:ext uri="{FF2B5EF4-FFF2-40B4-BE49-F238E27FC236}">
                    <a16:creationId xmlns:a16="http://schemas.microsoft.com/office/drawing/2014/main" id="{2F535616-0D3F-45DF-B186-E4F5B224E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4" y="4502466"/>
                <a:ext cx="2501267" cy="2501267"/>
              </a:xfrm>
              <a:prstGeom prst="rect">
                <a:avLst/>
              </a:prstGeom>
            </p:spPr>
          </p:pic>
          <p:sp>
            <p:nvSpPr>
              <p:cNvPr id="42" name="TextBox 3">
                <a:extLst>
                  <a:ext uri="{FF2B5EF4-FFF2-40B4-BE49-F238E27FC236}">
                    <a16:creationId xmlns:a16="http://schemas.microsoft.com/office/drawing/2014/main" id="{4A3412C9-A180-4062-91A1-4E12C4EA3B05}"/>
                  </a:ext>
                </a:extLst>
              </p:cNvPr>
              <p:cNvSpPr txBox="1"/>
              <p:nvPr/>
            </p:nvSpPr>
            <p:spPr>
              <a:xfrm>
                <a:off x="584204" y="5779136"/>
                <a:ext cx="1550067" cy="546602"/>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版本</a:t>
                </a:r>
                <a:r>
                  <a:rPr lang="en-US" altLang="zh-CN" sz="3200" dirty="0">
                    <a:solidFill>
                      <a:srgbClr val="737373"/>
                    </a:solidFill>
                    <a:latin typeface="仿宋" panose="02010609060101010101" pitchFamily="49" charset="-122"/>
                    <a:ea typeface="仿宋" panose="02010609060101010101" pitchFamily="49" charset="-122"/>
                  </a:rPr>
                  <a:t>2</a:t>
                </a:r>
              </a:p>
            </p:txBody>
          </p:sp>
        </p:grpSp>
        <p:sp>
          <p:nvSpPr>
            <p:cNvPr id="43" name="TextBox 3">
              <a:extLst>
                <a:ext uri="{FF2B5EF4-FFF2-40B4-BE49-F238E27FC236}">
                  <a16:creationId xmlns:a16="http://schemas.microsoft.com/office/drawing/2014/main" id="{9E2DDD04-0340-4BA6-B817-451D7A0FC2F2}"/>
                </a:ext>
              </a:extLst>
            </p:cNvPr>
            <p:cNvSpPr txBox="1"/>
            <p:nvPr/>
          </p:nvSpPr>
          <p:spPr>
            <a:xfrm>
              <a:off x="4393905" y="4240707"/>
              <a:ext cx="1123095" cy="492443"/>
            </a:xfrm>
            <a:prstGeom prst="rect">
              <a:avLst/>
            </a:prstGeom>
          </p:spPr>
          <p:txBody>
            <a:bodyPr wrap="square" lIns="0" tIns="0" rIns="0" bIns="0" rtlCol="0" anchor="t">
              <a:spAutoFit/>
            </a:bodyPr>
            <a:lstStyle/>
            <a:p>
              <a:r>
                <a:rPr lang="en-US" altLang="zh-CN" sz="3200" dirty="0">
                  <a:solidFill>
                    <a:srgbClr val="737373"/>
                  </a:solidFill>
                  <a:latin typeface="字由点字典黑 65J" panose="02010600030101010101" charset="-122"/>
                  <a:ea typeface="字由点字典黑 65J" panose="02010600030101010101" charset="-122"/>
                </a:rPr>
                <a:t>……</a:t>
              </a:r>
            </a:p>
          </p:txBody>
        </p:sp>
        <p:grpSp>
          <p:nvGrpSpPr>
            <p:cNvPr id="45" name="组合 44">
              <a:extLst>
                <a:ext uri="{FF2B5EF4-FFF2-40B4-BE49-F238E27FC236}">
                  <a16:creationId xmlns:a16="http://schemas.microsoft.com/office/drawing/2014/main" id="{B7F31EE1-AD2B-4DB9-A7A9-3BA847D31BE3}"/>
                </a:ext>
              </a:extLst>
            </p:cNvPr>
            <p:cNvGrpSpPr/>
            <p:nvPr/>
          </p:nvGrpSpPr>
          <p:grpSpPr>
            <a:xfrm>
              <a:off x="8279" y="3194353"/>
              <a:ext cx="2501267" cy="2501267"/>
              <a:chOff x="-54614" y="4502466"/>
              <a:chExt cx="2501267" cy="2501267"/>
            </a:xfrm>
          </p:grpSpPr>
          <p:pic>
            <p:nvPicPr>
              <p:cNvPr id="46" name="图片 45">
                <a:extLst>
                  <a:ext uri="{FF2B5EF4-FFF2-40B4-BE49-F238E27FC236}">
                    <a16:creationId xmlns:a16="http://schemas.microsoft.com/office/drawing/2014/main" id="{7ABAF322-A0F0-4D14-94EF-C3DAB363F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4" y="4502466"/>
                <a:ext cx="2501267" cy="2501267"/>
              </a:xfrm>
              <a:prstGeom prst="rect">
                <a:avLst/>
              </a:prstGeom>
            </p:spPr>
          </p:pic>
          <p:sp>
            <p:nvSpPr>
              <p:cNvPr id="47" name="TextBox 3">
                <a:extLst>
                  <a:ext uri="{FF2B5EF4-FFF2-40B4-BE49-F238E27FC236}">
                    <a16:creationId xmlns:a16="http://schemas.microsoft.com/office/drawing/2014/main" id="{9D72BA6F-648E-4911-A344-E03FEF5731FC}"/>
                  </a:ext>
                </a:extLst>
              </p:cNvPr>
              <p:cNvSpPr txBox="1"/>
              <p:nvPr/>
            </p:nvSpPr>
            <p:spPr>
              <a:xfrm>
                <a:off x="584204" y="5779136"/>
                <a:ext cx="1550067" cy="546602"/>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版本</a:t>
                </a:r>
                <a:r>
                  <a:rPr lang="en-US" altLang="zh-CN" sz="3200" dirty="0">
                    <a:solidFill>
                      <a:srgbClr val="737373"/>
                    </a:solidFill>
                    <a:latin typeface="仿宋" panose="02010609060101010101" pitchFamily="49" charset="-122"/>
                    <a:ea typeface="仿宋" panose="02010609060101010101" pitchFamily="49" charset="-122"/>
                  </a:rPr>
                  <a:t>1</a:t>
                </a:r>
              </a:p>
            </p:txBody>
          </p:sp>
        </p:grpSp>
        <p:grpSp>
          <p:nvGrpSpPr>
            <p:cNvPr id="48" name="组合 47">
              <a:extLst>
                <a:ext uri="{FF2B5EF4-FFF2-40B4-BE49-F238E27FC236}">
                  <a16:creationId xmlns:a16="http://schemas.microsoft.com/office/drawing/2014/main" id="{DB764F4F-C184-49DC-8A49-5B3A1643FDDC}"/>
                </a:ext>
              </a:extLst>
            </p:cNvPr>
            <p:cNvGrpSpPr/>
            <p:nvPr/>
          </p:nvGrpSpPr>
          <p:grpSpPr>
            <a:xfrm>
              <a:off x="5262829" y="3235780"/>
              <a:ext cx="2501267" cy="2501267"/>
              <a:chOff x="-54614" y="4502466"/>
              <a:chExt cx="2501267" cy="2501267"/>
            </a:xfrm>
          </p:grpSpPr>
          <p:pic>
            <p:nvPicPr>
              <p:cNvPr id="49" name="图片 48">
                <a:extLst>
                  <a:ext uri="{FF2B5EF4-FFF2-40B4-BE49-F238E27FC236}">
                    <a16:creationId xmlns:a16="http://schemas.microsoft.com/office/drawing/2014/main" id="{5974B33B-9552-445D-A189-3EC8101A0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4" y="4502466"/>
                <a:ext cx="2501267" cy="2501267"/>
              </a:xfrm>
              <a:prstGeom prst="rect">
                <a:avLst/>
              </a:prstGeom>
            </p:spPr>
          </p:pic>
          <p:sp>
            <p:nvSpPr>
              <p:cNvPr id="50" name="TextBox 3">
                <a:extLst>
                  <a:ext uri="{FF2B5EF4-FFF2-40B4-BE49-F238E27FC236}">
                    <a16:creationId xmlns:a16="http://schemas.microsoft.com/office/drawing/2014/main" id="{B5F7E6E9-625E-4014-9072-587A7A680D9C}"/>
                  </a:ext>
                </a:extLst>
              </p:cNvPr>
              <p:cNvSpPr txBox="1"/>
              <p:nvPr/>
            </p:nvSpPr>
            <p:spPr>
              <a:xfrm>
                <a:off x="584204" y="5779136"/>
                <a:ext cx="1550067" cy="546602"/>
              </a:xfrm>
              <a:prstGeom prst="rect">
                <a:avLst/>
              </a:prstGeom>
            </p:spPr>
            <p:txBody>
              <a:bodyPr wrap="square" lIns="0" tIns="0" rIns="0" bIns="0" rtlCol="0" anchor="t">
                <a:spAutoFit/>
              </a:bodyPr>
              <a:lstStyle/>
              <a:p>
                <a:r>
                  <a:rPr lang="zh-CN" altLang="en-US" sz="3200" dirty="0">
                    <a:solidFill>
                      <a:srgbClr val="737373"/>
                    </a:solidFill>
                    <a:latin typeface="仿宋" panose="02010609060101010101" pitchFamily="49" charset="-122"/>
                    <a:ea typeface="仿宋" panose="02010609060101010101" pitchFamily="49" charset="-122"/>
                  </a:rPr>
                  <a:t>版本</a:t>
                </a:r>
                <a:r>
                  <a:rPr lang="en-US" altLang="zh-CN" sz="3200" dirty="0">
                    <a:solidFill>
                      <a:srgbClr val="737373"/>
                    </a:solidFill>
                    <a:latin typeface="仿宋" panose="02010609060101010101" pitchFamily="49" charset="-122"/>
                    <a:ea typeface="仿宋" panose="02010609060101010101" pitchFamily="49" charset="-122"/>
                  </a:rPr>
                  <a:t>n</a:t>
                </a:r>
              </a:p>
            </p:txBody>
          </p:sp>
        </p:grpSp>
      </p:grpSp>
      <p:pic>
        <p:nvPicPr>
          <p:cNvPr id="8" name="图片 7">
            <a:extLst>
              <a:ext uri="{FF2B5EF4-FFF2-40B4-BE49-F238E27FC236}">
                <a16:creationId xmlns:a16="http://schemas.microsoft.com/office/drawing/2014/main" id="{ED39CEE5-6080-493A-9A7E-B677C0923B85}"/>
              </a:ext>
            </a:extLst>
          </p:cNvPr>
          <p:cNvPicPr>
            <a:picLocks noChangeAspect="1"/>
          </p:cNvPicPr>
          <p:nvPr/>
        </p:nvPicPr>
        <p:blipFill rotWithShape="1">
          <a:blip r:embed="rId3"/>
          <a:srcRect r="34877" b="1020"/>
          <a:stretch/>
        </p:blipFill>
        <p:spPr>
          <a:xfrm>
            <a:off x="7752865" y="3534434"/>
            <a:ext cx="2117795" cy="3695702"/>
          </a:xfrm>
          <a:prstGeom prst="rect">
            <a:avLst/>
          </a:prstGeom>
        </p:spPr>
      </p:pic>
      <p:pic>
        <p:nvPicPr>
          <p:cNvPr id="12" name="图片 11">
            <a:extLst>
              <a:ext uri="{FF2B5EF4-FFF2-40B4-BE49-F238E27FC236}">
                <a16:creationId xmlns:a16="http://schemas.microsoft.com/office/drawing/2014/main" id="{AA35758A-3E9E-4D22-928A-1D70107F7175}"/>
              </a:ext>
            </a:extLst>
          </p:cNvPr>
          <p:cNvPicPr>
            <a:picLocks noChangeAspect="1"/>
          </p:cNvPicPr>
          <p:nvPr/>
        </p:nvPicPr>
        <p:blipFill>
          <a:blip r:embed="rId4"/>
          <a:stretch>
            <a:fillRect/>
          </a:stretch>
        </p:blipFill>
        <p:spPr>
          <a:xfrm>
            <a:off x="2438400" y="4410736"/>
            <a:ext cx="3825604" cy="2680284"/>
          </a:xfrm>
          <a:prstGeom prst="rect">
            <a:avLst/>
          </a:prstGeom>
        </p:spPr>
      </p:pic>
      <p:cxnSp>
        <p:nvCxnSpPr>
          <p:cNvPr id="51" name="直接箭头连接符 50">
            <a:extLst>
              <a:ext uri="{FF2B5EF4-FFF2-40B4-BE49-F238E27FC236}">
                <a16:creationId xmlns:a16="http://schemas.microsoft.com/office/drawing/2014/main" id="{9600680D-EFE5-47DE-8CE1-F1395DBD1CEC}"/>
              </a:ext>
            </a:extLst>
          </p:cNvPr>
          <p:cNvCxnSpPr>
            <a:cxnSpLocks/>
          </p:cNvCxnSpPr>
          <p:nvPr/>
        </p:nvCxnSpPr>
        <p:spPr>
          <a:xfrm>
            <a:off x="3886200" y="5401336"/>
            <a:ext cx="28194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64" name="左大括号 63">
            <a:extLst>
              <a:ext uri="{FF2B5EF4-FFF2-40B4-BE49-F238E27FC236}">
                <a16:creationId xmlns:a16="http://schemas.microsoft.com/office/drawing/2014/main" id="{1702BF5D-221D-4965-B9D8-96531E997265}"/>
              </a:ext>
            </a:extLst>
          </p:cNvPr>
          <p:cNvSpPr/>
          <p:nvPr/>
        </p:nvSpPr>
        <p:spPr>
          <a:xfrm>
            <a:off x="6852432" y="3763036"/>
            <a:ext cx="816856" cy="3276597"/>
          </a:xfrm>
          <a:prstGeom prst="leftBrace">
            <a:avLst>
              <a:gd name="adj1" fmla="val 0"/>
              <a:gd name="adj2" fmla="val 50000"/>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F6B55DB8-8DC8-465F-AE76-8E7A4C779B8A}"/>
              </a:ext>
            </a:extLst>
          </p:cNvPr>
          <p:cNvPicPr>
            <a:picLocks noChangeAspect="1"/>
          </p:cNvPicPr>
          <p:nvPr/>
        </p:nvPicPr>
        <p:blipFill>
          <a:blip r:embed="rId5"/>
          <a:stretch>
            <a:fillRect/>
          </a:stretch>
        </p:blipFill>
        <p:spPr>
          <a:xfrm>
            <a:off x="11078567" y="3578563"/>
            <a:ext cx="1565963" cy="3784410"/>
          </a:xfrm>
          <a:prstGeom prst="rect">
            <a:avLst/>
          </a:prstGeom>
        </p:spPr>
      </p:pic>
      <p:sp>
        <p:nvSpPr>
          <p:cNvPr id="65" name="左大括号 64">
            <a:extLst>
              <a:ext uri="{FF2B5EF4-FFF2-40B4-BE49-F238E27FC236}">
                <a16:creationId xmlns:a16="http://schemas.microsoft.com/office/drawing/2014/main" id="{96549F12-B431-4791-B38F-6D99E7D75613}"/>
              </a:ext>
            </a:extLst>
          </p:cNvPr>
          <p:cNvSpPr/>
          <p:nvPr/>
        </p:nvSpPr>
        <p:spPr>
          <a:xfrm>
            <a:off x="10155944" y="3832470"/>
            <a:ext cx="816856" cy="3276597"/>
          </a:xfrm>
          <a:prstGeom prst="leftBrace">
            <a:avLst>
              <a:gd name="adj1" fmla="val 0"/>
              <a:gd name="adj2" fmla="val 40820"/>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cxnSp>
        <p:nvCxnSpPr>
          <p:cNvPr id="66" name="直接箭头连接符 65">
            <a:extLst>
              <a:ext uri="{FF2B5EF4-FFF2-40B4-BE49-F238E27FC236}">
                <a16:creationId xmlns:a16="http://schemas.microsoft.com/office/drawing/2014/main" id="{C36688E7-C0BE-44DC-8075-DFAB4BA48BE7}"/>
              </a:ext>
            </a:extLst>
          </p:cNvPr>
          <p:cNvCxnSpPr>
            <a:cxnSpLocks/>
          </p:cNvCxnSpPr>
          <p:nvPr/>
        </p:nvCxnSpPr>
        <p:spPr>
          <a:xfrm>
            <a:off x="9372600" y="5172736"/>
            <a:ext cx="67757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26" name="图片 25">
            <a:extLst>
              <a:ext uri="{FF2B5EF4-FFF2-40B4-BE49-F238E27FC236}">
                <a16:creationId xmlns:a16="http://schemas.microsoft.com/office/drawing/2014/main" id="{08AD1C45-9D21-4822-91F3-0ED238A3C4FE}"/>
              </a:ext>
            </a:extLst>
          </p:cNvPr>
          <p:cNvPicPr>
            <a:picLocks noChangeAspect="1"/>
          </p:cNvPicPr>
          <p:nvPr/>
        </p:nvPicPr>
        <p:blipFill>
          <a:blip r:embed="rId6"/>
          <a:stretch>
            <a:fillRect/>
          </a:stretch>
        </p:blipFill>
        <p:spPr>
          <a:xfrm>
            <a:off x="13226825" y="3285940"/>
            <a:ext cx="2017717" cy="878683"/>
          </a:xfrm>
          <a:prstGeom prst="rect">
            <a:avLst/>
          </a:prstGeom>
        </p:spPr>
      </p:pic>
      <p:pic>
        <p:nvPicPr>
          <p:cNvPr id="52" name="图片 51">
            <a:extLst>
              <a:ext uri="{FF2B5EF4-FFF2-40B4-BE49-F238E27FC236}">
                <a16:creationId xmlns:a16="http://schemas.microsoft.com/office/drawing/2014/main" id="{B38CF6E5-210E-4AF4-AB9D-631C42358019}"/>
              </a:ext>
            </a:extLst>
          </p:cNvPr>
          <p:cNvPicPr>
            <a:picLocks noChangeAspect="1"/>
          </p:cNvPicPr>
          <p:nvPr/>
        </p:nvPicPr>
        <p:blipFill>
          <a:blip r:embed="rId7"/>
          <a:stretch>
            <a:fillRect/>
          </a:stretch>
        </p:blipFill>
        <p:spPr>
          <a:xfrm>
            <a:off x="13226825" y="4544834"/>
            <a:ext cx="2040069" cy="890589"/>
          </a:xfrm>
          <a:prstGeom prst="rect">
            <a:avLst/>
          </a:prstGeom>
        </p:spPr>
      </p:pic>
      <p:pic>
        <p:nvPicPr>
          <p:cNvPr id="67" name="图片 66">
            <a:extLst>
              <a:ext uri="{FF2B5EF4-FFF2-40B4-BE49-F238E27FC236}">
                <a16:creationId xmlns:a16="http://schemas.microsoft.com/office/drawing/2014/main" id="{882042AF-4E9F-4758-B9F0-BEC50AAD8964}"/>
              </a:ext>
            </a:extLst>
          </p:cNvPr>
          <p:cNvPicPr>
            <a:picLocks noChangeAspect="1"/>
          </p:cNvPicPr>
          <p:nvPr/>
        </p:nvPicPr>
        <p:blipFill>
          <a:blip r:embed="rId8"/>
          <a:stretch>
            <a:fillRect/>
          </a:stretch>
        </p:blipFill>
        <p:spPr>
          <a:xfrm>
            <a:off x="13175829" y="5593038"/>
            <a:ext cx="2064126" cy="997275"/>
          </a:xfrm>
          <a:prstGeom prst="rect">
            <a:avLst/>
          </a:prstGeom>
        </p:spPr>
      </p:pic>
      <p:pic>
        <p:nvPicPr>
          <p:cNvPr id="69" name="图片 68">
            <a:extLst>
              <a:ext uri="{FF2B5EF4-FFF2-40B4-BE49-F238E27FC236}">
                <a16:creationId xmlns:a16="http://schemas.microsoft.com/office/drawing/2014/main" id="{7887F265-74DD-4C25-8123-2CEA6C43579A}"/>
              </a:ext>
            </a:extLst>
          </p:cNvPr>
          <p:cNvPicPr>
            <a:picLocks noChangeAspect="1"/>
          </p:cNvPicPr>
          <p:nvPr/>
        </p:nvPicPr>
        <p:blipFill>
          <a:blip r:embed="rId9"/>
          <a:stretch>
            <a:fillRect/>
          </a:stretch>
        </p:blipFill>
        <p:spPr>
          <a:xfrm>
            <a:off x="13139734" y="6918530"/>
            <a:ext cx="2156970" cy="921206"/>
          </a:xfrm>
          <a:prstGeom prst="rect">
            <a:avLst/>
          </a:prstGeom>
        </p:spPr>
      </p:pic>
      <p:cxnSp>
        <p:nvCxnSpPr>
          <p:cNvPr id="72" name="直接箭头连接符 71">
            <a:extLst>
              <a:ext uri="{FF2B5EF4-FFF2-40B4-BE49-F238E27FC236}">
                <a16:creationId xmlns:a16="http://schemas.microsoft.com/office/drawing/2014/main" id="{ADE7202C-DCA7-45F0-9420-D76D6B07EFFC}"/>
              </a:ext>
            </a:extLst>
          </p:cNvPr>
          <p:cNvCxnSpPr>
            <a:cxnSpLocks/>
          </p:cNvCxnSpPr>
          <p:nvPr/>
        </p:nvCxnSpPr>
        <p:spPr>
          <a:xfrm flipV="1">
            <a:off x="12407145" y="3953537"/>
            <a:ext cx="732589" cy="121919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75" name="直接箭头连接符 74">
            <a:extLst>
              <a:ext uri="{FF2B5EF4-FFF2-40B4-BE49-F238E27FC236}">
                <a16:creationId xmlns:a16="http://schemas.microsoft.com/office/drawing/2014/main" id="{E6F4F320-3C5B-4B90-AD96-C1EBFEFA9972}"/>
              </a:ext>
            </a:extLst>
          </p:cNvPr>
          <p:cNvCxnSpPr>
            <a:cxnSpLocks/>
          </p:cNvCxnSpPr>
          <p:nvPr/>
        </p:nvCxnSpPr>
        <p:spPr>
          <a:xfrm>
            <a:off x="12407145" y="6860949"/>
            <a:ext cx="732589" cy="23007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80" name="直接箭头连接符 79">
            <a:extLst>
              <a:ext uri="{FF2B5EF4-FFF2-40B4-BE49-F238E27FC236}">
                <a16:creationId xmlns:a16="http://schemas.microsoft.com/office/drawing/2014/main" id="{F1621178-3271-42A1-A392-42C0F5C1F9F0}"/>
              </a:ext>
            </a:extLst>
          </p:cNvPr>
          <p:cNvCxnSpPr>
            <a:cxnSpLocks/>
          </p:cNvCxnSpPr>
          <p:nvPr/>
        </p:nvCxnSpPr>
        <p:spPr>
          <a:xfrm flipV="1">
            <a:off x="12391935" y="6214158"/>
            <a:ext cx="747799" cy="15329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83" name="直接箭头连接符 82">
            <a:extLst>
              <a:ext uri="{FF2B5EF4-FFF2-40B4-BE49-F238E27FC236}">
                <a16:creationId xmlns:a16="http://schemas.microsoft.com/office/drawing/2014/main" id="{2CB6B158-4D5D-4B6C-9D90-D080900400B9}"/>
              </a:ext>
            </a:extLst>
          </p:cNvPr>
          <p:cNvCxnSpPr>
            <a:cxnSpLocks/>
          </p:cNvCxnSpPr>
          <p:nvPr/>
        </p:nvCxnSpPr>
        <p:spPr>
          <a:xfrm flipV="1">
            <a:off x="12391935" y="5172736"/>
            <a:ext cx="834890" cy="61106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87" name="图片 86">
            <a:extLst>
              <a:ext uri="{FF2B5EF4-FFF2-40B4-BE49-F238E27FC236}">
                <a16:creationId xmlns:a16="http://schemas.microsoft.com/office/drawing/2014/main" id="{7EDF9D9B-029E-4E64-96D0-6625675002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043836">
            <a:off x="10109577" y="5991387"/>
            <a:ext cx="7553380" cy="3590951"/>
          </a:xfrm>
          <a:prstGeom prst="rect">
            <a:avLst/>
          </a:prstGeom>
        </p:spPr>
      </p:pic>
      <p:sp>
        <p:nvSpPr>
          <p:cNvPr id="2" name="TextBox 2">
            <a:extLst>
              <a:ext uri="{FF2B5EF4-FFF2-40B4-BE49-F238E27FC236}">
                <a16:creationId xmlns:a16="http://schemas.microsoft.com/office/drawing/2014/main" id="{4B046AB4-1519-47FA-3257-152BEA7A2C2B}"/>
              </a:ext>
            </a:extLst>
          </p:cNvPr>
          <p:cNvSpPr txBox="1"/>
          <p:nvPr/>
        </p:nvSpPr>
        <p:spPr>
          <a:xfrm>
            <a:off x="872836" y="342901"/>
            <a:ext cx="16839634" cy="1224374"/>
          </a:xfrm>
          <a:prstGeom prst="rect">
            <a:avLst/>
          </a:prstGeom>
        </p:spPr>
        <p:txBody>
          <a:bodyPr wrap="square" lIns="0" tIns="0" rIns="0" bIns="0" rtlCol="0" anchor="t">
            <a:spAutoFit/>
          </a:bodyPr>
          <a:lstStyle/>
          <a:p>
            <a:pPr algn="l">
              <a:lnSpc>
                <a:spcPts val="10080"/>
              </a:lnSpc>
            </a:pPr>
            <a:r>
              <a:rPr lang="en-US" altLang="zh-CN" sz="7200" spc="201" dirty="0">
                <a:solidFill>
                  <a:srgbClr val="737373"/>
                </a:solidFill>
                <a:ea typeface="字由点字典黑 65J"/>
              </a:rPr>
              <a:t>Git</a:t>
            </a:r>
            <a:r>
              <a:rPr lang="zh-CN" altLang="en-US" sz="7200" spc="201" dirty="0">
                <a:solidFill>
                  <a:srgbClr val="737373"/>
                </a:solidFill>
                <a:ea typeface="字由点字典黑 65J"/>
              </a:rPr>
              <a:t>在物理存储上怎样保存历史版本？</a:t>
            </a:r>
            <a:endParaRPr lang="en-US" sz="7200" spc="201" dirty="0">
              <a:solidFill>
                <a:srgbClr val="737373"/>
              </a:solidFill>
              <a:ea typeface="字由点字典黑 65J"/>
            </a:endParaRPr>
          </a:p>
        </p:txBody>
      </p:sp>
    </p:spTree>
    <p:extLst>
      <p:ext uri="{BB962C8B-B14F-4D97-AF65-F5344CB8AC3E}">
        <p14:creationId xmlns:p14="http://schemas.microsoft.com/office/powerpoint/2010/main" val="147637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3293</TotalTime>
  <Words>3376</Words>
  <Application>Microsoft Office PowerPoint</Application>
  <PresentationFormat>自定义</PresentationFormat>
  <Paragraphs>331</Paragraphs>
  <Slides>33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Calibri</vt:lpstr>
      <vt:lpstr>黑体</vt:lpstr>
      <vt:lpstr>字由点字典黑 65J</vt:lpstr>
      <vt:lpstr>Times New Roman</vt:lpstr>
      <vt:lpstr>Abhaya Libre Regular</vt:lpstr>
      <vt:lpstr>思源宋体-粗体</vt:lpstr>
      <vt:lpstr>仿宋</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米色背景红色建筑物毕业答辩演示文稿</dc:title>
  <cp:lastModifiedBy>王 添翼</cp:lastModifiedBy>
  <cp:revision>122</cp:revision>
  <dcterms:created xsi:type="dcterms:W3CDTF">2006-08-16T00:00:00Z</dcterms:created>
  <dcterms:modified xsi:type="dcterms:W3CDTF">2022-11-14T05:25:27Z</dcterms:modified>
  <dc:identifier>DAFQVZO_ICI</dc:identifier>
</cp:coreProperties>
</file>